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9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15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89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361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6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3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39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4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84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30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4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A5EC5-BDE7-4E30-978D-18BFE940E8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EB6AE-7B2C-4241-A140-5F49389F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63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E57A624-42D3-6A3A-AF7F-267F1B72DE45}"/>
              </a:ext>
            </a:extLst>
          </p:cNvPr>
          <p:cNvSpPr/>
          <p:nvPr/>
        </p:nvSpPr>
        <p:spPr>
          <a:xfrm>
            <a:off x="1415205" y="2594213"/>
            <a:ext cx="9717212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8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SKROBNI EKVIVALENT </a:t>
            </a:r>
          </a:p>
          <a:p>
            <a:pPr algn="ctr"/>
            <a:r>
              <a:rPr lang="en-GB" sz="8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(TEORIJSKI DEO) </a:t>
            </a:r>
          </a:p>
          <a:p>
            <a:pPr algn="ctr"/>
            <a:r>
              <a:rPr lang="en-GB" sz="8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(PRAKTIČNI DEO)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E62052-11F4-FA37-4268-019BBAD06E23}"/>
              </a:ext>
            </a:extLst>
          </p:cNvPr>
          <p:cNvSpPr/>
          <p:nvPr/>
        </p:nvSpPr>
        <p:spPr>
          <a:xfrm>
            <a:off x="3906389" y="478135"/>
            <a:ext cx="38966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8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VEŽBA</a:t>
            </a:r>
          </a:p>
        </p:txBody>
      </p:sp>
    </p:spTree>
    <p:extLst>
      <p:ext uri="{BB962C8B-B14F-4D97-AF65-F5344CB8AC3E}">
        <p14:creationId xmlns:p14="http://schemas.microsoft.com/office/powerpoint/2010/main" val="980715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72A4AE-19D4-3204-8607-4777E13D9AD1}"/>
              </a:ext>
            </a:extLst>
          </p:cNvPr>
          <p:cNvSpPr txBox="1"/>
          <p:nvPr/>
        </p:nvSpPr>
        <p:spPr>
          <a:xfrm>
            <a:off x="674914" y="407564"/>
            <a:ext cx="10526486" cy="5857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spcAft>
                <a:spcPts val="400"/>
              </a:spcAft>
            </a:pPr>
            <a:r>
              <a:rPr lang="en-US" sz="3600" b="1" i="1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METABOLIČKA ENERGIJA</a:t>
            </a:r>
            <a:endParaRPr lang="en-RS" sz="3600" b="1" i="1" dirty="0">
              <a:solidFill>
                <a:srgbClr val="1F4E79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Metabolička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(ME)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spada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potencijalne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predstavlja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deo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koji je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ušao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metaboličke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procese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Primenom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ove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isključeni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gubici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ne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samo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fecesom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nego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gasovima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urinom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Metabolička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predstavlja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bruto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od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oduzeta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fecesa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urina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gasova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odnosno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svarljivu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od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oduzeta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urina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gasova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Izračunava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prema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jednačinama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uz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poznavanje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sastava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koeficijenata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svarljivosti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sledeći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način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 (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goveda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= (4,32 × x</a:t>
            </a:r>
            <a:r>
              <a:rPr lang="en-U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+ 7,73 × x</a:t>
            </a:r>
            <a:r>
              <a:rPr lang="en-U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+ 3,59 × x</a:t>
            </a:r>
            <a:r>
              <a:rPr lang="en-U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 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+ 3,63 × x</a:t>
            </a:r>
            <a:r>
              <a:rPr lang="en-U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× 4,184 × 10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 (svinja) =   (5,01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+ 8,93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+ 3,44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+ 4,08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× 4,184 × 10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 (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živine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=   (4,26 × x</a:t>
            </a:r>
            <a:r>
              <a:rPr lang="en-U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+ 9,50 × x</a:t>
            </a:r>
            <a:r>
              <a:rPr lang="en-U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+ 4,23 × x</a:t>
            </a:r>
            <a:r>
              <a:rPr lang="en-U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+ 4,23 × x</a:t>
            </a:r>
            <a:r>
              <a:rPr lang="en-U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× 4,184 × 10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RS" sz="24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= svarljivi proteini, masti, celuloza, BEM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514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8B2860-32BE-437E-8E85-2B04CBE095C9}"/>
              </a:ext>
            </a:extLst>
          </p:cNvPr>
          <p:cNvSpPr txBox="1"/>
          <p:nvPr/>
        </p:nvSpPr>
        <p:spPr>
          <a:xfrm>
            <a:off x="609600" y="645663"/>
            <a:ext cx="11074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RS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Primer: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izračunavanje metaboličke energije zrna stočnog ječma (red. br. 129) za goveda</a:t>
            </a:r>
            <a:r>
              <a:rPr lang="en-RS" sz="2400" dirty="0">
                <a:effectLst/>
              </a:rPr>
              <a:t> </a:t>
            </a:r>
            <a:endParaRPr lang="en-RS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DC5B940-ACB8-0A5D-3F23-910EF49F82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42567"/>
              </p:ext>
            </p:extLst>
          </p:nvPr>
        </p:nvGraphicFramePr>
        <p:xfrm>
          <a:off x="508000" y="1419321"/>
          <a:ext cx="11239500" cy="268071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206652">
                  <a:extLst>
                    <a:ext uri="{9D8B030D-6E8A-4147-A177-3AD203B41FA5}">
                      <a16:colId xmlns:a16="http://schemas.microsoft.com/office/drawing/2014/main" val="3068773601"/>
                    </a:ext>
                  </a:extLst>
                </a:gridCol>
                <a:gridCol w="1254545">
                  <a:extLst>
                    <a:ext uri="{9D8B030D-6E8A-4147-A177-3AD203B41FA5}">
                      <a16:colId xmlns:a16="http://schemas.microsoft.com/office/drawing/2014/main" val="262640440"/>
                    </a:ext>
                  </a:extLst>
                </a:gridCol>
                <a:gridCol w="387811">
                  <a:extLst>
                    <a:ext uri="{9D8B030D-6E8A-4147-A177-3AD203B41FA5}">
                      <a16:colId xmlns:a16="http://schemas.microsoft.com/office/drawing/2014/main" val="2238400914"/>
                    </a:ext>
                  </a:extLst>
                </a:gridCol>
                <a:gridCol w="1453122">
                  <a:extLst>
                    <a:ext uri="{9D8B030D-6E8A-4147-A177-3AD203B41FA5}">
                      <a16:colId xmlns:a16="http://schemas.microsoft.com/office/drawing/2014/main" val="2193853598"/>
                    </a:ext>
                  </a:extLst>
                </a:gridCol>
                <a:gridCol w="488267">
                  <a:extLst>
                    <a:ext uri="{9D8B030D-6E8A-4147-A177-3AD203B41FA5}">
                      <a16:colId xmlns:a16="http://schemas.microsoft.com/office/drawing/2014/main" val="2888607163"/>
                    </a:ext>
                  </a:extLst>
                </a:gridCol>
                <a:gridCol w="1643522">
                  <a:extLst>
                    <a:ext uri="{9D8B030D-6E8A-4147-A177-3AD203B41FA5}">
                      <a16:colId xmlns:a16="http://schemas.microsoft.com/office/drawing/2014/main" val="318800974"/>
                    </a:ext>
                  </a:extLst>
                </a:gridCol>
                <a:gridCol w="735905">
                  <a:extLst>
                    <a:ext uri="{9D8B030D-6E8A-4147-A177-3AD203B41FA5}">
                      <a16:colId xmlns:a16="http://schemas.microsoft.com/office/drawing/2014/main" val="3213678277"/>
                    </a:ext>
                  </a:extLst>
                </a:gridCol>
                <a:gridCol w="1682071">
                  <a:extLst>
                    <a:ext uri="{9D8B030D-6E8A-4147-A177-3AD203B41FA5}">
                      <a16:colId xmlns:a16="http://schemas.microsoft.com/office/drawing/2014/main" val="146608065"/>
                    </a:ext>
                  </a:extLst>
                </a:gridCol>
                <a:gridCol w="735905">
                  <a:extLst>
                    <a:ext uri="{9D8B030D-6E8A-4147-A177-3AD203B41FA5}">
                      <a16:colId xmlns:a16="http://schemas.microsoft.com/office/drawing/2014/main" val="1328608621"/>
                    </a:ext>
                  </a:extLst>
                </a:gridCol>
                <a:gridCol w="1651700">
                  <a:extLst>
                    <a:ext uri="{9D8B030D-6E8A-4147-A177-3AD203B41FA5}">
                      <a16:colId xmlns:a16="http://schemas.microsoft.com/office/drawing/2014/main" val="4155721446"/>
                    </a:ext>
                  </a:extLst>
                </a:gridCol>
              </a:tblGrid>
              <a:tr h="5956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RS" sz="2000" dirty="0">
                          <a:effectLst/>
                        </a:rPr>
                        <a:t> 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Sirove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hranljive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materije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×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effectLst/>
                        </a:rPr>
                        <a:t>Koeficijent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svarljivosti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=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Svarljive hranljive materije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×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Energija sagorevanja, kJ/g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=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ME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5684178"/>
                  </a:ext>
                </a:extLst>
              </a:tr>
              <a:tr h="1625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Proteini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11,1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0,80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8,88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4,32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38,4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2228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Mast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1,8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0,80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1,44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7,73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11,1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6253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Celuloza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5,4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0,55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2,97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3,59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10,7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02415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BEM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65,9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0,92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60,63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3,63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220,1</a:t>
                      </a:r>
                      <a:endParaRPr lang="en-R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1670210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*</a:t>
                      </a:r>
                      <a:r>
                        <a:rPr lang="en-US" sz="2000" dirty="0" err="1">
                          <a:effectLst/>
                        </a:rPr>
                        <a:t>Ukupno</a:t>
                      </a:r>
                      <a:r>
                        <a:rPr lang="en-US" sz="2000" dirty="0">
                          <a:effectLst/>
                        </a:rPr>
                        <a:t> (× 4,184 × 10)                                                                                                                              11.728 kJ/kg</a:t>
                      </a:r>
                      <a:endParaRPr lang="en-R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02691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0820128-ACC2-CF28-6774-6F0E8C554DA2}"/>
              </a:ext>
            </a:extLst>
          </p:cNvPr>
          <p:cNvSpPr txBox="1"/>
          <p:nvPr/>
        </p:nvSpPr>
        <p:spPr>
          <a:xfrm>
            <a:off x="444500" y="4767886"/>
            <a:ext cx="11239500" cy="13415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18745" algn="just">
              <a:lnSpc>
                <a:spcPct val="115000"/>
              </a:lnSpc>
              <a:spcBef>
                <a:spcPts val="400"/>
              </a:spcBef>
              <a:spcAft>
                <a:spcPts val="1000"/>
              </a:spcAft>
            </a:pP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Prilikom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određivanja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metaboličke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neophodno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dobijene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kalkulativnom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postupku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pomnožiti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vrednošću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4,184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kako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bi se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dobijeni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podaci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izrazili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džulima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umesto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ranije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korišćenim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jedinicama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kalorijama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456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7BD4F4-A5D7-D76F-79B3-639190566612}"/>
              </a:ext>
            </a:extLst>
          </p:cNvPr>
          <p:cNvSpPr txBox="1"/>
          <p:nvPr/>
        </p:nvSpPr>
        <p:spPr>
          <a:xfrm>
            <a:off x="819149" y="381549"/>
            <a:ext cx="10896600" cy="492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18745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RS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Primer: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izračunavanje metaboličke energije zrna stočnog ječma (red. br. 129) za svinje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EADE786-0635-4A3A-65C7-B48B8B3199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777905"/>
              </p:ext>
            </p:extLst>
          </p:nvPr>
        </p:nvGraphicFramePr>
        <p:xfrm>
          <a:off x="298449" y="1175576"/>
          <a:ext cx="11703050" cy="321678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256418">
                  <a:extLst>
                    <a:ext uri="{9D8B030D-6E8A-4147-A177-3AD203B41FA5}">
                      <a16:colId xmlns:a16="http://schemas.microsoft.com/office/drawing/2014/main" val="115367712"/>
                    </a:ext>
                  </a:extLst>
                </a:gridCol>
                <a:gridCol w="1306285">
                  <a:extLst>
                    <a:ext uri="{9D8B030D-6E8A-4147-A177-3AD203B41FA5}">
                      <a16:colId xmlns:a16="http://schemas.microsoft.com/office/drawing/2014/main" val="796758831"/>
                    </a:ext>
                  </a:extLst>
                </a:gridCol>
                <a:gridCol w="403806">
                  <a:extLst>
                    <a:ext uri="{9D8B030D-6E8A-4147-A177-3AD203B41FA5}">
                      <a16:colId xmlns:a16="http://schemas.microsoft.com/office/drawing/2014/main" val="1098921756"/>
                    </a:ext>
                  </a:extLst>
                </a:gridCol>
                <a:gridCol w="1513054">
                  <a:extLst>
                    <a:ext uri="{9D8B030D-6E8A-4147-A177-3AD203B41FA5}">
                      <a16:colId xmlns:a16="http://schemas.microsoft.com/office/drawing/2014/main" val="2458239570"/>
                    </a:ext>
                  </a:extLst>
                </a:gridCol>
                <a:gridCol w="508406">
                  <a:extLst>
                    <a:ext uri="{9D8B030D-6E8A-4147-A177-3AD203B41FA5}">
                      <a16:colId xmlns:a16="http://schemas.microsoft.com/office/drawing/2014/main" val="318122897"/>
                    </a:ext>
                  </a:extLst>
                </a:gridCol>
                <a:gridCol w="1711306">
                  <a:extLst>
                    <a:ext uri="{9D8B030D-6E8A-4147-A177-3AD203B41FA5}">
                      <a16:colId xmlns:a16="http://schemas.microsoft.com/office/drawing/2014/main" val="896395006"/>
                    </a:ext>
                  </a:extLst>
                </a:gridCol>
                <a:gridCol w="766256">
                  <a:extLst>
                    <a:ext uri="{9D8B030D-6E8A-4147-A177-3AD203B41FA5}">
                      <a16:colId xmlns:a16="http://schemas.microsoft.com/office/drawing/2014/main" val="1408654281"/>
                    </a:ext>
                  </a:extLst>
                </a:gridCol>
                <a:gridCol w="1751443">
                  <a:extLst>
                    <a:ext uri="{9D8B030D-6E8A-4147-A177-3AD203B41FA5}">
                      <a16:colId xmlns:a16="http://schemas.microsoft.com/office/drawing/2014/main" val="2935464623"/>
                    </a:ext>
                  </a:extLst>
                </a:gridCol>
                <a:gridCol w="766256">
                  <a:extLst>
                    <a:ext uri="{9D8B030D-6E8A-4147-A177-3AD203B41FA5}">
                      <a16:colId xmlns:a16="http://schemas.microsoft.com/office/drawing/2014/main" val="79717295"/>
                    </a:ext>
                  </a:extLst>
                </a:gridCol>
                <a:gridCol w="1719820">
                  <a:extLst>
                    <a:ext uri="{9D8B030D-6E8A-4147-A177-3AD203B41FA5}">
                      <a16:colId xmlns:a16="http://schemas.microsoft.com/office/drawing/2014/main" val="1450180454"/>
                    </a:ext>
                  </a:extLst>
                </a:gridCol>
              </a:tblGrid>
              <a:tr h="5262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RS" sz="2400" dirty="0">
                          <a:effectLst/>
                        </a:rPr>
                        <a:t> 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Sirove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hranljive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materije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RS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×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Koeficijent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svarljivosti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RS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=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Svarljive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hranljive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materije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×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Energija sagorevanja, kJ/g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ME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8097681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Proteini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11,1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0,80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8,88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5,01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44,5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71047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Mast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1,8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0,80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0,90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8,93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8,0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1877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Celuloza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5,4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0,13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0,70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3,44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2,4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89322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BEM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65,9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0,89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58,65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4,08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239,3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4385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Ukupno</a:t>
                      </a:r>
                      <a:r>
                        <a:rPr lang="en-US" sz="2400" dirty="0">
                          <a:effectLst/>
                        </a:rPr>
                        <a:t> (× 4,184 × 10)                                                                                                       12.309 kJ/kg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27552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0BF546E-D983-3BFA-1A96-D7C9D9DF7277}"/>
              </a:ext>
            </a:extLst>
          </p:cNvPr>
          <p:cNvSpPr txBox="1"/>
          <p:nvPr/>
        </p:nvSpPr>
        <p:spPr>
          <a:xfrm>
            <a:off x="298449" y="4584816"/>
            <a:ext cx="11417300" cy="2195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Upotreba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ME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vrlo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prihvatljiva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jer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ovom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jedinicom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isključeni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gubici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Međutim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raspoloživa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ME se ne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iskoristi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čista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produktivna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jer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deo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gubi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toplotna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(TE)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usled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fizičkih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osobina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specifičnog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dinamičkog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dejstva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različita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potrošnja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tokom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metaboličkih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procesa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organizmu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izazvana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razlikama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hemijskom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sastavu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hraniva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Toplotna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(TE) je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slobodna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nastala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kataboličkim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procesima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ali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nije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bila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ugrađena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ATP,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nego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direktno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transformisala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toplotnu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RS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0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F0DF055-96D3-0540-4F84-3F7CB7716761}"/>
              </a:ext>
            </a:extLst>
          </p:cNvPr>
          <p:cNvSpPr txBox="1"/>
          <p:nvPr/>
        </p:nvSpPr>
        <p:spPr>
          <a:xfrm>
            <a:off x="469901" y="759039"/>
            <a:ext cx="11506200" cy="4455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spcAft>
                <a:spcPts val="400"/>
              </a:spcAft>
            </a:pPr>
            <a:r>
              <a:rPr lang="en-US" sz="3600" b="1" i="1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NETO ENERGIJA</a:t>
            </a:r>
            <a:endParaRPr lang="en-RS" sz="3600" b="1" i="1" dirty="0">
              <a:solidFill>
                <a:srgbClr val="1F4E79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Neto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(NE)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spada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produktivnog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dejstva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predstavlja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deo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koji je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imao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koristan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efekat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telu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životinje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Može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definisati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onaj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deo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koji se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intermedijarnom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metabolizmu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prevede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pirofosfatna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energijom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bogata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jedinjenja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(ATP-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adenozin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trifosfat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CP-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kreatin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fosfat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Primenom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ove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isključeni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gubici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vidu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toplotne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Izračunava se prema jednačinama na sledeći način: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 (goveda) = (1,71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+ 7,52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+ 2,01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+ 2,01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× 4,184 × 10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 (svinja) = (2,59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+ 8,10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RS" sz="24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+ 0,96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+ 2,15 ×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× 4,184 × 10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x</a:t>
            </a:r>
            <a:r>
              <a:rPr lang="en-RS" sz="2400" baseline="-25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= sirovi proteini, masti, celuloza, BEM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483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C5A6AA3-1ED8-FCE6-9C8B-1C066DE3DFB8}"/>
              </a:ext>
            </a:extLst>
          </p:cNvPr>
          <p:cNvSpPr txBox="1"/>
          <p:nvPr/>
        </p:nvSpPr>
        <p:spPr>
          <a:xfrm>
            <a:off x="514350" y="581873"/>
            <a:ext cx="11163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RS" sz="2400" b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Primer</a:t>
            </a:r>
            <a:r>
              <a:rPr lang="en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izračunavan   je neto energije zrna stočnog ječma (red. br. 129) za goveda</a:t>
            </a:r>
            <a:r>
              <a:rPr lang="en-RS" sz="2400" dirty="0">
                <a:effectLst/>
              </a:rPr>
              <a:t> </a:t>
            </a:r>
            <a:endParaRPr lang="en-RS" sz="2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7AFBF5F-CF74-3D63-EE05-09CB6803CE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660387"/>
              </p:ext>
            </p:extLst>
          </p:nvPr>
        </p:nvGraphicFramePr>
        <p:xfrm>
          <a:off x="317499" y="1197901"/>
          <a:ext cx="11557001" cy="292316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21776">
                  <a:extLst>
                    <a:ext uri="{9D8B030D-6E8A-4147-A177-3AD203B41FA5}">
                      <a16:colId xmlns:a16="http://schemas.microsoft.com/office/drawing/2014/main" val="4068688836"/>
                    </a:ext>
                  </a:extLst>
                </a:gridCol>
                <a:gridCol w="2220699">
                  <a:extLst>
                    <a:ext uri="{9D8B030D-6E8A-4147-A177-3AD203B41FA5}">
                      <a16:colId xmlns:a16="http://schemas.microsoft.com/office/drawing/2014/main" val="668288551"/>
                    </a:ext>
                  </a:extLst>
                </a:gridCol>
                <a:gridCol w="740644">
                  <a:extLst>
                    <a:ext uri="{9D8B030D-6E8A-4147-A177-3AD203B41FA5}">
                      <a16:colId xmlns:a16="http://schemas.microsoft.com/office/drawing/2014/main" val="3116188576"/>
                    </a:ext>
                  </a:extLst>
                </a:gridCol>
                <a:gridCol w="2776490">
                  <a:extLst>
                    <a:ext uri="{9D8B030D-6E8A-4147-A177-3AD203B41FA5}">
                      <a16:colId xmlns:a16="http://schemas.microsoft.com/office/drawing/2014/main" val="145071266"/>
                    </a:ext>
                  </a:extLst>
                </a:gridCol>
                <a:gridCol w="1424599">
                  <a:extLst>
                    <a:ext uri="{9D8B030D-6E8A-4147-A177-3AD203B41FA5}">
                      <a16:colId xmlns:a16="http://schemas.microsoft.com/office/drawing/2014/main" val="1461521017"/>
                    </a:ext>
                  </a:extLst>
                </a:gridCol>
                <a:gridCol w="2772793">
                  <a:extLst>
                    <a:ext uri="{9D8B030D-6E8A-4147-A177-3AD203B41FA5}">
                      <a16:colId xmlns:a16="http://schemas.microsoft.com/office/drawing/2014/main" val="1103901481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RS" sz="2400" dirty="0">
                          <a:effectLst/>
                        </a:rPr>
                        <a:t> 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Sirove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hranljive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materije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×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Energija sagorevanja, kJ/g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NE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066413"/>
                  </a:ext>
                </a:extLst>
              </a:tr>
              <a:tr h="1568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Proteini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11,1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1,71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19,0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8670497"/>
                  </a:ext>
                </a:extLst>
              </a:tr>
              <a:tr h="342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Mast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1,8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7,52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13,5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8247313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Celuloza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5,4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2,01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10,9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102235"/>
                  </a:ext>
                </a:extLst>
              </a:tr>
              <a:tr h="342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BEM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65,9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2,01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132,5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9290919"/>
                  </a:ext>
                </a:extLst>
              </a:tr>
              <a:tr h="184785"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*</a:t>
                      </a:r>
                      <a:r>
                        <a:rPr lang="en-US" sz="2400" dirty="0" err="1">
                          <a:effectLst/>
                        </a:rPr>
                        <a:t>Ukupno</a:t>
                      </a:r>
                      <a:r>
                        <a:rPr lang="en-US" sz="2400" dirty="0">
                          <a:effectLst/>
                        </a:rPr>
                        <a:t> (× 4.184 × 10)                                                                                                      7.360 KJ/kg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27475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BF7E4E1-C43A-A9F0-D3F7-D675E4C554ED}"/>
              </a:ext>
            </a:extLst>
          </p:cNvPr>
          <p:cNvSpPr txBox="1"/>
          <p:nvPr/>
        </p:nvSpPr>
        <p:spPr>
          <a:xfrm>
            <a:off x="704850" y="4533900"/>
            <a:ext cx="10972800" cy="1342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Prilikom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određivanja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neto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neophodno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dobijene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kalkulativnom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postupku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pomnožiti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vrednošću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4,184 ka ko bi se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dobijeni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podaci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izrazili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džulima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umesto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ranije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korišćenim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jedinicama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kalorijama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451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555C697-1855-1D45-A36A-3A0B9DAF2146}"/>
              </a:ext>
            </a:extLst>
          </p:cNvPr>
          <p:cNvSpPr txBox="1"/>
          <p:nvPr/>
        </p:nvSpPr>
        <p:spPr>
          <a:xfrm>
            <a:off x="704850" y="1050626"/>
            <a:ext cx="10972800" cy="4926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RS" sz="2400" b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Primer</a:t>
            </a:r>
            <a:r>
              <a:rPr lang="en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izračunavanje neto energije zrna stočnog ječma (red. br. 129) za svinje</a:t>
            </a:r>
            <a:endParaRPr lang="en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58114B-51F6-D490-5E3F-0789A5376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219632"/>
              </p:ext>
            </p:extLst>
          </p:nvPr>
        </p:nvGraphicFramePr>
        <p:xfrm>
          <a:off x="330200" y="1643950"/>
          <a:ext cx="11747500" cy="279616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48508">
                  <a:extLst>
                    <a:ext uri="{9D8B030D-6E8A-4147-A177-3AD203B41FA5}">
                      <a16:colId xmlns:a16="http://schemas.microsoft.com/office/drawing/2014/main" val="1816379029"/>
                    </a:ext>
                  </a:extLst>
                </a:gridCol>
                <a:gridCol w="2257304">
                  <a:extLst>
                    <a:ext uri="{9D8B030D-6E8A-4147-A177-3AD203B41FA5}">
                      <a16:colId xmlns:a16="http://schemas.microsoft.com/office/drawing/2014/main" val="3172509019"/>
                    </a:ext>
                  </a:extLst>
                </a:gridCol>
                <a:gridCol w="752852">
                  <a:extLst>
                    <a:ext uri="{9D8B030D-6E8A-4147-A177-3AD203B41FA5}">
                      <a16:colId xmlns:a16="http://schemas.microsoft.com/office/drawing/2014/main" val="1415657983"/>
                    </a:ext>
                  </a:extLst>
                </a:gridCol>
                <a:gridCol w="2822256">
                  <a:extLst>
                    <a:ext uri="{9D8B030D-6E8A-4147-A177-3AD203B41FA5}">
                      <a16:colId xmlns:a16="http://schemas.microsoft.com/office/drawing/2014/main" val="3738946136"/>
                    </a:ext>
                  </a:extLst>
                </a:gridCol>
                <a:gridCol w="1448082">
                  <a:extLst>
                    <a:ext uri="{9D8B030D-6E8A-4147-A177-3AD203B41FA5}">
                      <a16:colId xmlns:a16="http://schemas.microsoft.com/office/drawing/2014/main" val="41081069"/>
                    </a:ext>
                  </a:extLst>
                </a:gridCol>
                <a:gridCol w="2818498">
                  <a:extLst>
                    <a:ext uri="{9D8B030D-6E8A-4147-A177-3AD203B41FA5}">
                      <a16:colId xmlns:a16="http://schemas.microsoft.com/office/drawing/2014/main" val="4073480387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RS" sz="2400" dirty="0">
                          <a:effectLst/>
                        </a:rPr>
                        <a:t> 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Sirove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hranljive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materije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×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Energija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sagorevanja</a:t>
                      </a:r>
                      <a:r>
                        <a:rPr lang="en-US" sz="2400" dirty="0">
                          <a:effectLst/>
                        </a:rPr>
                        <a:t>, kJ/g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NE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792076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Proteini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11,1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2,59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27,9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0740180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Mast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1,8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8,10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14,6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993272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Celuloza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5,4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0,96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5,2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172872"/>
                  </a:ext>
                </a:extLst>
              </a:tr>
              <a:tr h="1568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BEM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65,9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2,15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141,7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3443803"/>
                  </a:ext>
                </a:extLst>
              </a:tr>
              <a:tr h="213360"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Ukupno</a:t>
                      </a:r>
                      <a:r>
                        <a:rPr lang="en-US" sz="2400" dirty="0">
                          <a:effectLst/>
                        </a:rPr>
                        <a:t> (× 4.184 × 10)                                                                                                        7.924 KJ/kg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56337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E0A13E8-927C-170F-4375-183DBBF2CC7A}"/>
              </a:ext>
            </a:extLst>
          </p:cNvPr>
          <p:cNvSpPr txBox="1"/>
          <p:nvPr/>
        </p:nvSpPr>
        <p:spPr>
          <a:xfrm>
            <a:off x="514350" y="4641361"/>
            <a:ext cx="11163300" cy="1342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Upotreba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NE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kao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vrlo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prihvatljiva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jer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ovom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jedinicom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isključeni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svi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gubici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Predstavlja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egzaktnu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meru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ocenjivanja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hranljive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njenoj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osnovi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razrađene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posebne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materijalne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R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36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4711C5-94D8-5F7A-DE3C-8973E8A5424E}"/>
              </a:ext>
            </a:extLst>
          </p:cNvPr>
          <p:cNvSpPr txBox="1"/>
          <p:nvPr/>
        </p:nvSpPr>
        <p:spPr>
          <a:xfrm>
            <a:off x="622300" y="1020793"/>
            <a:ext cx="10947400" cy="44429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RS" sz="24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Neto energija održavanja,</a:t>
            </a:r>
            <a:r>
              <a:rPr lang="en-RS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RS" sz="24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laktacije i prirasta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Neto energija održavanja NEM (engl. 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Net Energy of Maintenance)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laktacije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NEL (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engl.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Net Energy of Lactation)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koriste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za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izražavanje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energetskih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kabastih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hraniva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najčešće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Mcal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/kg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ili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MJ/kg, a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odnose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sposobnost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kabastog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hraniva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da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zadovolji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energetske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potrebe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mlečnih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tovnih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goveda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Obe ove jedinice se kao i ukupni svarljivi sastojci USS (engl. Total Digestive Nutrients) mogu između ostalog izračunati i samo na osnovu ADF-a. Obroci za mlečna goveda se balansiraju najčešće na NEL a za tovna na NEM. Neto energija prirasta (engl. Net Energy of Growth) je deo energije kabastih hraniva dostupan za prirast i uvek je niža od NEL i NEM usled činjenice da se kabasta hraniva koriste manje efikasno za prirast nego za održavanje.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471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41B89BE-1C86-3573-006C-C9D52B42B615}"/>
              </a:ext>
            </a:extLst>
          </p:cNvPr>
          <p:cNvSpPr txBox="1"/>
          <p:nvPr/>
        </p:nvSpPr>
        <p:spPr>
          <a:xfrm>
            <a:off x="533400" y="389817"/>
            <a:ext cx="11239500" cy="2852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spcAft>
                <a:spcPts val="400"/>
              </a:spcAft>
            </a:pPr>
            <a:r>
              <a:rPr lang="en-RS" sz="2800" b="1" i="1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SKROBNI EKVIVALENT</a:t>
            </a:r>
          </a:p>
          <a:p>
            <a:pPr algn="just">
              <a:lnSpc>
                <a:spcPct val="115000"/>
              </a:lnSpc>
              <a:spcBef>
                <a:spcPts val="400"/>
              </a:spcBef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Definicija: Skrobna jedinica (SJ) je broj koji pokazuje koliko kg skroba daje isti prirast masti u tovu odraslih kastriranih goveda kao 100 kg nekog hraniva.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4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Skrobna jedinica je materijalna jedinica neto energije hrane, dobijena pri ispitivanju produktivnog dejstva hrane i čistih hranljivih materija, pri čemu su dobijeni sledeći podaci o veličini prirasta u mastima pri ishrani čistim hranljivim materijama: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EBA1929-993A-ED29-FFDC-4E8E9A2FD0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821964"/>
              </p:ext>
            </p:extLst>
          </p:nvPr>
        </p:nvGraphicFramePr>
        <p:xfrm>
          <a:off x="2146300" y="3676971"/>
          <a:ext cx="8432800" cy="15836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8560">
                  <a:extLst>
                    <a:ext uri="{9D8B030D-6E8A-4147-A177-3AD203B41FA5}">
                      <a16:colId xmlns:a16="http://schemas.microsoft.com/office/drawing/2014/main" val="1720717309"/>
                    </a:ext>
                  </a:extLst>
                </a:gridCol>
                <a:gridCol w="2695883">
                  <a:extLst>
                    <a:ext uri="{9D8B030D-6E8A-4147-A177-3AD203B41FA5}">
                      <a16:colId xmlns:a16="http://schemas.microsoft.com/office/drawing/2014/main" val="2439305672"/>
                    </a:ext>
                  </a:extLst>
                </a:gridCol>
                <a:gridCol w="2248357">
                  <a:extLst>
                    <a:ext uri="{9D8B030D-6E8A-4147-A177-3AD203B41FA5}">
                      <a16:colId xmlns:a16="http://schemas.microsoft.com/office/drawing/2014/main" val="4027639152"/>
                    </a:ext>
                  </a:extLst>
                </a:gridCol>
              </a:tblGrid>
              <a:tr h="742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 kg svarljivih proteina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235 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g masti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1455657"/>
                  </a:ext>
                </a:extLst>
              </a:tr>
              <a:tr h="81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 kg svarljivih masti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474-598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g masti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26146"/>
                  </a:ext>
                </a:extLst>
              </a:tr>
              <a:tr h="81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 kg svarljive celuloze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248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g masti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8377631"/>
                  </a:ext>
                </a:extLst>
              </a:tr>
              <a:tr h="71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 kg svarljivog skroba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248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g </a:t>
                      </a:r>
                      <a:r>
                        <a:rPr lang="en-US" sz="2400" dirty="0" err="1">
                          <a:effectLst/>
                        </a:rPr>
                        <a:t>masti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8100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7632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DD8FCF-FCE8-3075-2698-86655DC8F419}"/>
              </a:ext>
            </a:extLst>
          </p:cNvPr>
          <p:cNvSpPr txBox="1"/>
          <p:nvPr/>
        </p:nvSpPr>
        <p:spPr>
          <a:xfrm>
            <a:off x="857250" y="886925"/>
            <a:ext cx="10477500" cy="5084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Kao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osnov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za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poređenje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relativnih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hraniva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uzet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skrob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jer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je za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praktičare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ova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mera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bliža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prihvatljivija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Pošto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skrob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uzet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kao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osnova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za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određivanje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relativne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izračunati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skrobni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ekvivalenti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za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pojedine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hranljive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materije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de-DE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</a:t>
            </a: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skrob</a:t>
            </a: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	             248 : 248 = 1,00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de-DE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</a:t>
            </a: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celulozu</a:t>
            </a: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	             248 : 248 = 1,00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de-DE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</a:t>
            </a: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protein</a:t>
            </a: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	             235 : 248 = 0,94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de-DE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</a:t>
            </a: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masti</a:t>
            </a: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		474 : 248 = 1,91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indent="457200" algn="just">
              <a:lnSpc>
                <a:spcPct val="115000"/>
              </a:lnSpc>
              <a:spcAft>
                <a:spcPts val="1000"/>
              </a:spcAft>
            </a:pP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                526 : 248 = 2,12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0" algn="just">
              <a:lnSpc>
                <a:spcPct val="115000"/>
              </a:lnSpc>
              <a:spcAft>
                <a:spcPts val="1000"/>
              </a:spcAft>
            </a:pPr>
            <a:r>
              <a:rPr lang="de-DE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                598 : 248 = 2,41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884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B55E06-1E52-CFC4-D88E-A7B00C378CDA}"/>
              </a:ext>
            </a:extLst>
          </p:cNvPr>
          <p:cNvSpPr txBox="1"/>
          <p:nvPr/>
        </p:nvSpPr>
        <p:spPr>
          <a:xfrm>
            <a:off x="2413000" y="1136134"/>
            <a:ext cx="8255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Skrobni</a:t>
            </a:r>
            <a:r>
              <a:rPr lang="de-DE" sz="2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ekvivalenti</a:t>
            </a:r>
            <a:r>
              <a:rPr lang="de-DE" sz="2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</a:t>
            </a:r>
            <a:r>
              <a:rPr lang="de-DE" sz="2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svarljivu</a:t>
            </a:r>
            <a:r>
              <a:rPr lang="de-DE" sz="2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mast</a:t>
            </a:r>
            <a:r>
              <a:rPr lang="de-DE" sz="2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</a:t>
            </a:r>
            <a:r>
              <a:rPr lang="de-DE" sz="2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pojedina</a:t>
            </a:r>
            <a:r>
              <a:rPr lang="de-DE" sz="2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hraniva</a:t>
            </a:r>
            <a:r>
              <a:rPr lang="en-RS" sz="2800" dirty="0">
                <a:effectLst/>
              </a:rPr>
              <a:t> </a:t>
            </a:r>
            <a:endParaRPr lang="en-RS" sz="28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74668BD-5DF0-FAB8-D9EA-D899EC5685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984933"/>
              </p:ext>
            </p:extLst>
          </p:nvPr>
        </p:nvGraphicFramePr>
        <p:xfrm>
          <a:off x="495300" y="1811540"/>
          <a:ext cx="10998200" cy="244964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95049">
                  <a:extLst>
                    <a:ext uri="{9D8B030D-6E8A-4147-A177-3AD203B41FA5}">
                      <a16:colId xmlns:a16="http://schemas.microsoft.com/office/drawing/2014/main" val="3983462184"/>
                    </a:ext>
                  </a:extLst>
                </a:gridCol>
                <a:gridCol w="9503151">
                  <a:extLst>
                    <a:ext uri="{9D8B030D-6E8A-4147-A177-3AD203B41FA5}">
                      <a16:colId xmlns:a16="http://schemas.microsoft.com/office/drawing/2014/main" val="3625757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1,91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RS" sz="2400">
                          <a:effectLst/>
                        </a:rPr>
                        <a:t>zelena, suva gruba, silaža, senaža i korenasto-krtolasta hraniva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816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2,21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zrna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žita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i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leptirnjača</a:t>
                      </a:r>
                      <a:r>
                        <a:rPr lang="en-US" sz="2400" dirty="0">
                          <a:effectLst/>
                        </a:rPr>
                        <a:t>, </a:t>
                      </a:r>
                      <a:r>
                        <a:rPr lang="en-US" sz="2400" dirty="0" err="1">
                          <a:effectLst/>
                        </a:rPr>
                        <a:t>hraniva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iz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grupe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sporednih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proizvoda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mlinske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industrije</a:t>
                      </a:r>
                      <a:r>
                        <a:rPr lang="en-US" sz="2400" dirty="0">
                          <a:effectLst/>
                        </a:rPr>
                        <a:t>, </a:t>
                      </a:r>
                      <a:r>
                        <a:rPr lang="en-US" sz="2400" dirty="0" err="1">
                          <a:effectLst/>
                        </a:rPr>
                        <a:t>skrobara</a:t>
                      </a:r>
                      <a:r>
                        <a:rPr lang="en-US" sz="2400" dirty="0">
                          <a:effectLst/>
                        </a:rPr>
                        <a:t>, </a:t>
                      </a:r>
                      <a:r>
                        <a:rPr lang="en-US" sz="2400" dirty="0" err="1">
                          <a:effectLst/>
                        </a:rPr>
                        <a:t>pivara</a:t>
                      </a:r>
                      <a:r>
                        <a:rPr lang="en-US" sz="2400" dirty="0">
                          <a:effectLst/>
                        </a:rPr>
                        <a:t>, </a:t>
                      </a:r>
                      <a:r>
                        <a:rPr lang="en-US" sz="2400" dirty="0" err="1">
                          <a:effectLst/>
                        </a:rPr>
                        <a:t>industrije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bezalkoholnih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napitaka</a:t>
                      </a:r>
                      <a:r>
                        <a:rPr lang="en-US" sz="2400" dirty="0">
                          <a:effectLst/>
                        </a:rPr>
                        <a:t>, </a:t>
                      </a:r>
                      <a:r>
                        <a:rPr lang="en-US" sz="2400" dirty="0" err="1">
                          <a:effectLst/>
                        </a:rPr>
                        <a:t>kvasci</a:t>
                      </a:r>
                      <a:r>
                        <a:rPr lang="en-US" sz="2400" dirty="0">
                          <a:effectLst/>
                        </a:rPr>
                        <a:t>  </a:t>
                      </a:r>
                      <a:r>
                        <a:rPr lang="en-US" sz="2400" dirty="0" err="1">
                          <a:effectLst/>
                        </a:rPr>
                        <a:t>i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jednoćelijski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proteini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9691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2,41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RS" sz="2400" dirty="0">
                          <a:effectLst/>
                        </a:rPr>
                        <a:t>semena uljarica, uljane sačme i pogače, klice, animalna hraniva i grupa ostalih hraniva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7603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469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4372"/>
            <a:ext cx="11990614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sr-Latn-RS" sz="3600" b="1" kern="0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3600" b="1" kern="0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EDINICE HRANLJIVE VREDNOSTI HRANE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en-US" sz="2400" dirty="0" err="1">
                <a:effectLst/>
                <a:cs typeface="Arial" panose="020B0604020202020204" pitchFamily="34" charset="0"/>
              </a:rPr>
              <a:t>Ishrana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predstavlja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visoko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koordinisani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redosled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fizičko-hemijskih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fizioloških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aktivnosti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toku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kojih</a:t>
            </a:r>
            <a:r>
              <a:rPr lang="en-US" sz="2400" dirty="0">
                <a:effectLst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sastojci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prevode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sastojke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tela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služe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životinji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održavanje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života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zdravlja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produktivnosti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Hranljiva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vrednost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utoliko</a:t>
            </a:r>
            <a:r>
              <a:rPr lang="en-US" sz="2400" dirty="0">
                <a:effectLst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veća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potpunija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ukoliko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više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zadovoljava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potrebe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životinja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Međutim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hranljivi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sastojci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unete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samo</a:t>
            </a:r>
            <a:r>
              <a:rPr lang="en-US" sz="2400" dirty="0">
                <a:effectLst/>
                <a:cs typeface="Arial" panose="020B0604020202020204" pitchFamily="34" charset="0"/>
              </a:rPr>
              <a:t> u post-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apsorptivnom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stanju</a:t>
            </a:r>
            <a:r>
              <a:rPr lang="en-US" sz="2400" dirty="0">
                <a:effectLst/>
                <a:cs typeface="Arial" panose="020B0604020202020204" pitchFamily="34" charset="0"/>
              </a:rPr>
              <a:t> (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nakon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varenja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resorpcije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digestivnog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trakta</a:t>
            </a:r>
            <a:r>
              <a:rPr lang="en-US" sz="2400" dirty="0">
                <a:effectLst/>
                <a:cs typeface="Arial" panose="020B0604020202020204" pitchFamily="34" charset="0"/>
              </a:rPr>
              <a:t>),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mogu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organizmu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obezbediti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potrebnu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energiju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ostale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materije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Prema</a:t>
            </a:r>
            <a:r>
              <a:rPr lang="en-US" sz="2400" dirty="0">
                <a:effectLst/>
                <a:cs typeface="Arial" panose="020B0604020202020204" pitchFamily="34" charset="0"/>
              </a:rPr>
              <a:t> tome,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ocenu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hranljive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neophodno</a:t>
            </a:r>
            <a:r>
              <a:rPr lang="en-US" sz="2400" dirty="0">
                <a:effectLst/>
                <a:cs typeface="Arial" panose="020B0604020202020204" pitchFamily="34" charset="0"/>
              </a:rPr>
              <a:t> je, pored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njenog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hemijskog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sastava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poznavati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njenu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svarljivost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produktivno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dejstvo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odnosno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količinu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čiste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hranljivih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sastojaka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životinje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dobiju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posle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svih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gubitaka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nastaju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toku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njenog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iskorišćavanja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organizmu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endParaRPr lang="en-US" sz="2400" dirty="0">
              <a:effectLst/>
            </a:endParaRP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en-US" sz="24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sada</a:t>
            </a:r>
            <a:r>
              <a:rPr lang="en-US" sz="2400" dirty="0">
                <a:effectLst/>
                <a:cs typeface="Arial" panose="020B0604020202020204" pitchFamily="34" charset="0"/>
              </a:rPr>
              <a:t> ne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postoji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jedinstvena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mera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izražavanje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produktivne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. S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obzirom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razlike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varenju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korišćenju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svarljivih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hranljivih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materija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organizmu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različitih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vrsta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životinja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neophodno</a:t>
            </a:r>
            <a:r>
              <a:rPr lang="en-US" sz="2400" dirty="0">
                <a:effectLst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koristiti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hranljive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najbolji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način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oslikavaju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njenu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stvarnu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vrednost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Tako</a:t>
            </a:r>
            <a:r>
              <a:rPr lang="en-US" sz="2400" dirty="0">
                <a:effectLst/>
                <a:cs typeface="Arial" panose="020B0604020202020204" pitchFamily="34" charset="0"/>
              </a:rPr>
              <a:t> se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ishrani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preživara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uobičajeno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koristi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skrobna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jedinica</a:t>
            </a:r>
            <a:r>
              <a:rPr lang="en-US" sz="2400" dirty="0">
                <a:effectLst/>
                <a:cs typeface="Arial" panose="020B0604020202020204" pitchFamily="34" charset="0"/>
              </a:rPr>
              <a:t> (SJ),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kod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konja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svarljiva</a:t>
            </a:r>
            <a:r>
              <a:rPr lang="en-US" sz="2400" dirty="0">
                <a:effectLst/>
                <a:cs typeface="Arial" panose="020B0604020202020204" pitchFamily="34" charset="0"/>
              </a:rPr>
              <a:t> (SE), a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kod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svinja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živine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metabolička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cs typeface="Arial" panose="020B0604020202020204" pitchFamily="34" charset="0"/>
              </a:rPr>
              <a:t> (ME). 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39636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FCCE30B-10ED-3299-E845-5EEAFE0B16E7}"/>
              </a:ext>
            </a:extLst>
          </p:cNvPr>
          <p:cNvSpPr txBox="1"/>
          <p:nvPr/>
        </p:nvSpPr>
        <p:spPr>
          <a:xfrm>
            <a:off x="622300" y="186352"/>
            <a:ext cx="113538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 osnovu poznavanja hemijskog sastava i koeficijenata svarljivosti, dobijaju se svarljive hranljive materije koje se množe odgovarajućim skrobnim ekvivalentom, a zatim se saberu. Ovako dobijena vrednost (nekorigovana) ne odgovara vrednostima dobijenim u direktnim ogledima na životinjama, pa se mora izvršiti korekcija. Kod punovrednih hraniva (korenasto-krtolasta i koncentrovana) korekcija se vrši na osnovu </a:t>
            </a:r>
            <a:r>
              <a:rPr lang="en-RS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koeficijenta pune vrednosti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(KPV), dok se kod kabastih hraniva korekcija vrši na osnovu sadržaja sirove celuloze prema Tabeli 7:</a:t>
            </a:r>
            <a:r>
              <a:rPr lang="en-RS" sz="2400" dirty="0">
                <a:effectLst/>
              </a:rPr>
              <a:t> </a:t>
            </a:r>
            <a:endParaRPr lang="en-R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71D6B1-03BD-E3F1-6F53-FCB5AC79B165}"/>
              </a:ext>
            </a:extLst>
          </p:cNvPr>
          <p:cNvSpPr txBox="1"/>
          <p:nvPr/>
        </p:nvSpPr>
        <p:spPr>
          <a:xfrm>
            <a:off x="2848701" y="3514571"/>
            <a:ext cx="6096000" cy="492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RS" sz="2400" b="1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Tabela 7.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Korekcija za svaki procenat celuloze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531F5A-9ED6-FE1F-837A-740D1DAA9C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674915"/>
              </p:ext>
            </p:extLst>
          </p:nvPr>
        </p:nvGraphicFramePr>
        <p:xfrm>
          <a:off x="622300" y="4080509"/>
          <a:ext cx="11049000" cy="197961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761676">
                  <a:extLst>
                    <a:ext uri="{9D8B030D-6E8A-4147-A177-3AD203B41FA5}">
                      <a16:colId xmlns:a16="http://schemas.microsoft.com/office/drawing/2014/main" val="3411116371"/>
                    </a:ext>
                  </a:extLst>
                </a:gridCol>
                <a:gridCol w="2761676">
                  <a:extLst>
                    <a:ext uri="{9D8B030D-6E8A-4147-A177-3AD203B41FA5}">
                      <a16:colId xmlns:a16="http://schemas.microsoft.com/office/drawing/2014/main" val="2085961947"/>
                    </a:ext>
                  </a:extLst>
                </a:gridCol>
                <a:gridCol w="2762824">
                  <a:extLst>
                    <a:ext uri="{9D8B030D-6E8A-4147-A177-3AD203B41FA5}">
                      <a16:colId xmlns:a16="http://schemas.microsoft.com/office/drawing/2014/main" val="674171268"/>
                    </a:ext>
                  </a:extLst>
                </a:gridCol>
                <a:gridCol w="2762824">
                  <a:extLst>
                    <a:ext uri="{9D8B030D-6E8A-4147-A177-3AD203B41FA5}">
                      <a16:colId xmlns:a16="http://schemas.microsoft.com/office/drawing/2014/main" val="39430897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s. celuloza, %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korekcija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s. celuloza, %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korekcija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21844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do 4,00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0,29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10,11-12,0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0,43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93814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4,1-6,0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0,31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12,1-14,0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0,48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5837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6,1-8,00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0,34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14,1-16,0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0,53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52238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8,1-10,0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0,38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preko 16,0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0,58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7942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782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2B2F721-2A63-0FA6-20C7-F1B895C6E2CA}"/>
              </a:ext>
            </a:extLst>
          </p:cNvPr>
          <p:cNvSpPr txBox="1"/>
          <p:nvPr/>
        </p:nvSpPr>
        <p:spPr>
          <a:xfrm>
            <a:off x="858156" y="665897"/>
            <a:ext cx="10025743" cy="492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RS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r: izračunavanje skrobne vrednosti sena lucerke pre cvetanja (red. br. 50)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6F8F8C-7084-599F-C1D0-DC1085FA9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125979"/>
              </p:ext>
            </p:extLst>
          </p:nvPr>
        </p:nvGraphicFramePr>
        <p:xfrm>
          <a:off x="247650" y="1254592"/>
          <a:ext cx="11696700" cy="321678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32199">
                  <a:extLst>
                    <a:ext uri="{9D8B030D-6E8A-4147-A177-3AD203B41FA5}">
                      <a16:colId xmlns:a16="http://schemas.microsoft.com/office/drawing/2014/main" val="568131238"/>
                    </a:ext>
                  </a:extLst>
                </a:gridCol>
                <a:gridCol w="1397866">
                  <a:extLst>
                    <a:ext uri="{9D8B030D-6E8A-4147-A177-3AD203B41FA5}">
                      <a16:colId xmlns:a16="http://schemas.microsoft.com/office/drawing/2014/main" val="3706964674"/>
                    </a:ext>
                  </a:extLst>
                </a:gridCol>
                <a:gridCol w="521134">
                  <a:extLst>
                    <a:ext uri="{9D8B030D-6E8A-4147-A177-3AD203B41FA5}">
                      <a16:colId xmlns:a16="http://schemas.microsoft.com/office/drawing/2014/main" val="101504178"/>
                    </a:ext>
                  </a:extLst>
                </a:gridCol>
                <a:gridCol w="1738748">
                  <a:extLst>
                    <a:ext uri="{9D8B030D-6E8A-4147-A177-3AD203B41FA5}">
                      <a16:colId xmlns:a16="http://schemas.microsoft.com/office/drawing/2014/main" val="3829021282"/>
                    </a:ext>
                  </a:extLst>
                </a:gridCol>
                <a:gridCol w="521134">
                  <a:extLst>
                    <a:ext uri="{9D8B030D-6E8A-4147-A177-3AD203B41FA5}">
                      <a16:colId xmlns:a16="http://schemas.microsoft.com/office/drawing/2014/main" val="4242238784"/>
                    </a:ext>
                  </a:extLst>
                </a:gridCol>
                <a:gridCol w="1738748">
                  <a:extLst>
                    <a:ext uri="{9D8B030D-6E8A-4147-A177-3AD203B41FA5}">
                      <a16:colId xmlns:a16="http://schemas.microsoft.com/office/drawing/2014/main" val="504637903"/>
                    </a:ext>
                  </a:extLst>
                </a:gridCol>
                <a:gridCol w="521134">
                  <a:extLst>
                    <a:ext uri="{9D8B030D-6E8A-4147-A177-3AD203B41FA5}">
                      <a16:colId xmlns:a16="http://schemas.microsoft.com/office/drawing/2014/main" val="2157562594"/>
                    </a:ext>
                  </a:extLst>
                </a:gridCol>
                <a:gridCol w="1911642">
                  <a:extLst>
                    <a:ext uri="{9D8B030D-6E8A-4147-A177-3AD203B41FA5}">
                      <a16:colId xmlns:a16="http://schemas.microsoft.com/office/drawing/2014/main" val="186484267"/>
                    </a:ext>
                  </a:extLst>
                </a:gridCol>
                <a:gridCol w="521134">
                  <a:extLst>
                    <a:ext uri="{9D8B030D-6E8A-4147-A177-3AD203B41FA5}">
                      <a16:colId xmlns:a16="http://schemas.microsoft.com/office/drawing/2014/main" val="4275445497"/>
                    </a:ext>
                  </a:extLst>
                </a:gridCol>
                <a:gridCol w="1392961">
                  <a:extLst>
                    <a:ext uri="{9D8B030D-6E8A-4147-A177-3AD203B41FA5}">
                      <a16:colId xmlns:a16="http://schemas.microsoft.com/office/drawing/2014/main" val="4230018456"/>
                    </a:ext>
                  </a:extLst>
                </a:gridCol>
              </a:tblGrid>
              <a:tr h="5441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R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Sirove hranljive materije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×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Koeficijent svarljivosti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Svarljive hranljive materije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×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Energija sagorevanja, kJ/g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ME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5310676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Proteini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18,0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0,72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12,96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0,94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12,18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69012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Mast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2,5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0,40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1,00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1,91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1,91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5238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Celuloza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22,0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0,52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11,44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1,00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11,44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61304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BEM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33,5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0,70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23,45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1,00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23,45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4029768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ukupno</a:t>
                      </a:r>
                      <a:r>
                        <a:rPr lang="en-US" sz="2400" dirty="0">
                          <a:effectLst/>
                        </a:rPr>
                        <a:t> (</a:t>
                      </a:r>
                      <a:r>
                        <a:rPr lang="en-US" sz="2400" dirty="0" err="1">
                          <a:effectLst/>
                        </a:rPr>
                        <a:t>nekorigovana</a:t>
                      </a:r>
                      <a:r>
                        <a:rPr lang="en-US" sz="2400" dirty="0">
                          <a:effectLst/>
                        </a:rPr>
                        <a:t> SJ)                                                                                                              48,98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67372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C74588E-48A9-B6AC-17C8-A433FBDF8222}"/>
              </a:ext>
            </a:extLst>
          </p:cNvPr>
          <p:cNvSpPr txBox="1"/>
          <p:nvPr/>
        </p:nvSpPr>
        <p:spPr>
          <a:xfrm>
            <a:off x="247650" y="4471378"/>
            <a:ext cx="6100548" cy="2151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Korekcija: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22,0 × 0,58 = 12,76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Skrobna vrednost: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SV= (48,98 – 12,76) : 100 = 0,362 SJ/kg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855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2465FDD-49C8-B713-D7AD-3C0B8362DBB1}"/>
              </a:ext>
            </a:extLst>
          </p:cNvPr>
          <p:cNvSpPr txBox="1"/>
          <p:nvPr/>
        </p:nvSpPr>
        <p:spPr>
          <a:xfrm>
            <a:off x="766549" y="460140"/>
            <a:ext cx="93181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RS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Primer</a:t>
            </a: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: izračunavanje skrobne vrednosti zrna stočnog ječma (red. br. 129)</a:t>
            </a:r>
            <a:r>
              <a:rPr lang="en-RS" sz="2400" dirty="0">
                <a:effectLst/>
              </a:rPr>
              <a:t> </a:t>
            </a:r>
            <a:endParaRPr lang="en-RS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3E85FD3-0ADA-28D9-89ED-ED4D729B1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560686"/>
              </p:ext>
            </p:extLst>
          </p:nvPr>
        </p:nvGraphicFramePr>
        <p:xfrm>
          <a:off x="266700" y="921805"/>
          <a:ext cx="11658600" cy="321678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251645">
                  <a:extLst>
                    <a:ext uri="{9D8B030D-6E8A-4147-A177-3AD203B41FA5}">
                      <a16:colId xmlns:a16="http://schemas.microsoft.com/office/drawing/2014/main" val="879690029"/>
                    </a:ext>
                  </a:extLst>
                </a:gridCol>
                <a:gridCol w="1301324">
                  <a:extLst>
                    <a:ext uri="{9D8B030D-6E8A-4147-A177-3AD203B41FA5}">
                      <a16:colId xmlns:a16="http://schemas.microsoft.com/office/drawing/2014/main" val="1060370332"/>
                    </a:ext>
                  </a:extLst>
                </a:gridCol>
                <a:gridCol w="402271">
                  <a:extLst>
                    <a:ext uri="{9D8B030D-6E8A-4147-A177-3AD203B41FA5}">
                      <a16:colId xmlns:a16="http://schemas.microsoft.com/office/drawing/2014/main" val="1791771099"/>
                    </a:ext>
                  </a:extLst>
                </a:gridCol>
                <a:gridCol w="1507306">
                  <a:extLst>
                    <a:ext uri="{9D8B030D-6E8A-4147-A177-3AD203B41FA5}">
                      <a16:colId xmlns:a16="http://schemas.microsoft.com/office/drawing/2014/main" val="3079140388"/>
                    </a:ext>
                  </a:extLst>
                </a:gridCol>
                <a:gridCol w="506474">
                  <a:extLst>
                    <a:ext uri="{9D8B030D-6E8A-4147-A177-3AD203B41FA5}">
                      <a16:colId xmlns:a16="http://schemas.microsoft.com/office/drawing/2014/main" val="4166813594"/>
                    </a:ext>
                  </a:extLst>
                </a:gridCol>
                <a:gridCol w="1704807">
                  <a:extLst>
                    <a:ext uri="{9D8B030D-6E8A-4147-A177-3AD203B41FA5}">
                      <a16:colId xmlns:a16="http://schemas.microsoft.com/office/drawing/2014/main" val="35973380"/>
                    </a:ext>
                  </a:extLst>
                </a:gridCol>
                <a:gridCol w="763347">
                  <a:extLst>
                    <a:ext uri="{9D8B030D-6E8A-4147-A177-3AD203B41FA5}">
                      <a16:colId xmlns:a16="http://schemas.microsoft.com/office/drawing/2014/main" val="1837687063"/>
                    </a:ext>
                  </a:extLst>
                </a:gridCol>
                <a:gridCol w="1744791">
                  <a:extLst>
                    <a:ext uri="{9D8B030D-6E8A-4147-A177-3AD203B41FA5}">
                      <a16:colId xmlns:a16="http://schemas.microsoft.com/office/drawing/2014/main" val="3499133995"/>
                    </a:ext>
                  </a:extLst>
                </a:gridCol>
                <a:gridCol w="763347">
                  <a:extLst>
                    <a:ext uri="{9D8B030D-6E8A-4147-A177-3AD203B41FA5}">
                      <a16:colId xmlns:a16="http://schemas.microsoft.com/office/drawing/2014/main" val="3163125708"/>
                    </a:ext>
                  </a:extLst>
                </a:gridCol>
                <a:gridCol w="1713288">
                  <a:extLst>
                    <a:ext uri="{9D8B030D-6E8A-4147-A177-3AD203B41FA5}">
                      <a16:colId xmlns:a16="http://schemas.microsoft.com/office/drawing/2014/main" val="3639713967"/>
                    </a:ext>
                  </a:extLst>
                </a:gridCol>
              </a:tblGrid>
              <a:tr h="5441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R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Sirove hranljive materije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×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Koeficijent svarljivosti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Svarljive hranljive materije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×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Energija sagorevanja, kJ/g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ME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42920092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Proteini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11,1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0,80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8,88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0,94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8,35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8188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Mast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1,8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0,80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1,44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2,12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3,05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0489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Celuloza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5,4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0,55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2,97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1,00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2,97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27778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BEM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65,9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0,92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60,62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1,00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60,63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5215065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err="1">
                          <a:effectLst/>
                        </a:rPr>
                        <a:t>ukupno</a:t>
                      </a:r>
                      <a:r>
                        <a:rPr lang="en-US" sz="2400" dirty="0">
                          <a:effectLst/>
                        </a:rPr>
                        <a:t> (</a:t>
                      </a:r>
                      <a:r>
                        <a:rPr lang="en-US" sz="2400" dirty="0" err="1">
                          <a:effectLst/>
                        </a:rPr>
                        <a:t>nekorigovana</a:t>
                      </a:r>
                      <a:r>
                        <a:rPr lang="en-US" sz="2400" dirty="0">
                          <a:effectLst/>
                        </a:rPr>
                        <a:t> SJ)                                                                                                             75,00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394595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8A20C92-3CC1-C603-4B7E-BF1E1A04A4BF}"/>
              </a:ext>
            </a:extLst>
          </p:cNvPr>
          <p:cNvSpPr txBox="1"/>
          <p:nvPr/>
        </p:nvSpPr>
        <p:spPr>
          <a:xfrm>
            <a:off x="266700" y="4246822"/>
            <a:ext cx="6100548" cy="2151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Korekcija: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KPV = 0,95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Skrobna vrednost: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SV= (75,00 × 0,95) : 100 = 0,712 SJ/kg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9751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E77D555-F33A-A30A-8003-4D43DBF7FD5C}"/>
              </a:ext>
            </a:extLst>
          </p:cNvPr>
          <p:cNvSpPr txBox="1"/>
          <p:nvPr/>
        </p:nvSpPr>
        <p:spPr>
          <a:xfrm>
            <a:off x="558800" y="631061"/>
            <a:ext cx="11125200" cy="3373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Pored skrobne jedinice, u praksu su uvedene i druge materijalne jedinice za ocenjivanje energetske vrednosti hrane. Osnova ovih jedinica je izražavanje energetske vrednosti u odnosu na tipična hraniva, i to: ovas (Rusija), ječam (Švedska) i kukuruz (SAD). Tako su izvedene ovsena ili hranljiva (OJ ili HJ), ječmena (JJ) i kukuruzna (KJ) jedinica, koje se mogu dovesti u međusobnu vezu sa skrobnom jedinicom: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 SJ = 1,67 OJ = 1,43 JJ = 1,21 KJ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R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Primeri: </a:t>
            </a:r>
            <a:endParaRPr lang="en-R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96A74C1-998D-F477-4B38-D7A52F0BF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765008"/>
              </p:ext>
            </p:extLst>
          </p:nvPr>
        </p:nvGraphicFramePr>
        <p:xfrm>
          <a:off x="508000" y="4144698"/>
          <a:ext cx="11176000" cy="197961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588000">
                  <a:extLst>
                    <a:ext uri="{9D8B030D-6E8A-4147-A177-3AD203B41FA5}">
                      <a16:colId xmlns:a16="http://schemas.microsoft.com/office/drawing/2014/main" val="4239030264"/>
                    </a:ext>
                  </a:extLst>
                </a:gridCol>
                <a:gridCol w="5588000">
                  <a:extLst>
                    <a:ext uri="{9D8B030D-6E8A-4147-A177-3AD203B41FA5}">
                      <a16:colId xmlns:a16="http://schemas.microsoft.com/office/drawing/2014/main" val="1716416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a) seno lucerke pre cvetanja 		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b) ječam, stočni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5417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SV =0,362 SJ/kg		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SV= 0,712 SJ/kg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4271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OJ =0,362 : 0,6 =0,603 OJ/kg	 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OJ =0,712 : 0,6 = 1,187 OJ/kg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38413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JJ =0,362 : 0,7 =0,517 JJ/kg 	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JJ = 0,712 : 0,7 = 1,017 JJ/kg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24561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KJ =0,362 : 0,8 =0,452 KJ/kg	</a:t>
                      </a:r>
                      <a:endParaRPr lang="en-R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KJ =0,712 : 0,8 = 0,890 KJ/kg</a:t>
                      </a:r>
                      <a:endParaRPr lang="en-R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1673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537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350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7457" y="217865"/>
            <a:ext cx="11484429" cy="623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spcAft>
                <a:spcPts val="400"/>
              </a:spcAft>
            </a:pPr>
            <a:r>
              <a:rPr lang="en-US" sz="3600" b="1" i="1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BRUTO ENERGIJA HRANE ZA ŽIVOTINJE (BE)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en-US" sz="2400" dirty="0" err="1">
                <a:effectLst/>
                <a:cs typeface="Arial" panose="020B0604020202020204" pitchFamily="34" charset="0"/>
              </a:rPr>
              <a:t>Prvobitna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ispitivanja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energetske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zasnivala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su</a:t>
            </a:r>
            <a:r>
              <a:rPr lang="en-US" sz="2400" dirty="0">
                <a:effectLst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njenom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potpunom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sagorevanju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prisustvu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čistog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kiseonika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kalorimetrijskoj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bombi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Osnovni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princip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rada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podrazumeva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upotrebu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posebno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konstruisanog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uređaja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koji</a:t>
            </a:r>
            <a:r>
              <a:rPr lang="en-US" sz="2400" dirty="0">
                <a:effectLst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sastoji</a:t>
            </a:r>
            <a:r>
              <a:rPr lang="en-US" sz="2400" dirty="0">
                <a:effectLst/>
                <a:cs typeface="Arial" panose="020B0604020202020204" pitchFamily="34" charset="0"/>
              </a:rPr>
              <a:t> od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dva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cilindra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između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kojih</a:t>
            </a:r>
            <a:r>
              <a:rPr lang="en-US" sz="2400" dirty="0">
                <a:effectLst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nalazi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voda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Toplota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koja</a:t>
            </a:r>
            <a:r>
              <a:rPr lang="en-US" sz="2400" dirty="0">
                <a:effectLst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oslobađa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tokom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sagorevanja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hraniva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koje</a:t>
            </a:r>
            <a:r>
              <a:rPr lang="en-US" sz="2400" dirty="0">
                <a:effectLst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prisutno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unutrašnjem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cilindru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zagreva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vodu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ga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okružuje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Drugi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spoljašnji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cilindar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onemogućava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odavanje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toplote</a:t>
            </a:r>
            <a:r>
              <a:rPr lang="en-US" sz="2400" dirty="0">
                <a:effectLst/>
                <a:cs typeface="Arial" panose="020B0604020202020204" pitchFamily="34" charset="0"/>
              </a:rPr>
              <a:t> (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zagrejane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vode</a:t>
            </a:r>
            <a:r>
              <a:rPr lang="en-US" sz="2400" dirty="0">
                <a:effectLst/>
                <a:cs typeface="Arial" panose="020B0604020202020204" pitchFamily="34" charset="0"/>
              </a:rPr>
              <a:t>)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spoljašnju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sredinu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Navedenim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kalorimetrijskim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ispitivanjem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utvrđuje</a:t>
            </a:r>
            <a:r>
              <a:rPr lang="en-US" sz="2400" dirty="0">
                <a:effectLst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hemijski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vezana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toplotna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odnosno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bruto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, a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dobijene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izražavane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su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kalorijama</a:t>
            </a:r>
            <a:r>
              <a:rPr lang="en-US" sz="2400" dirty="0">
                <a:effectLst/>
                <a:cs typeface="Arial" panose="020B0604020202020204" pitchFamily="34" charset="0"/>
              </a:rPr>
              <a:t>.</a:t>
            </a:r>
            <a:endParaRPr lang="en-US" sz="2400" dirty="0">
              <a:effectLst/>
            </a:endParaRP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en-US" sz="2400" dirty="0" err="1">
                <a:effectLst/>
                <a:cs typeface="Arial" panose="020B0604020202020204" pitchFamily="34" charset="0"/>
              </a:rPr>
              <a:t>Reč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potiče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francuskog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jezika</a:t>
            </a:r>
            <a:r>
              <a:rPr lang="en-US" sz="2400" dirty="0">
                <a:effectLst/>
                <a:cs typeface="Arial" panose="020B0604020202020204" pitchFamily="34" charset="0"/>
              </a:rPr>
              <a:t>, a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izvedena</a:t>
            </a:r>
            <a:r>
              <a:rPr lang="en-US" sz="2400" dirty="0">
                <a:effectLst/>
                <a:cs typeface="Arial" panose="020B0604020202020204" pitchFamily="34" charset="0"/>
              </a:rPr>
              <a:t> je od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latinske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reči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cs typeface="Arial" panose="020B0604020202020204" pitchFamily="34" charset="0"/>
              </a:rPr>
              <a:t>calor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što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znači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toplota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Iako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predstavlja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staru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mernu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jedinicu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400" dirty="0">
                <a:effectLst/>
                <a:cs typeface="Arial" panose="020B0604020202020204" pitchFamily="34" charset="0"/>
              </a:rPr>
              <a:t> se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dalje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koristi</a:t>
            </a:r>
            <a:r>
              <a:rPr lang="en-US" sz="2400" dirty="0">
                <a:effectLst/>
                <a:cs typeface="Arial" panose="020B0604020202020204" pitchFamily="34" charset="0"/>
              </a:rPr>
              <a:t> (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prvenstveno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humanoj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dijetetici</a:t>
            </a:r>
            <a:r>
              <a:rPr lang="en-US" sz="2400" dirty="0">
                <a:effectLst/>
                <a:cs typeface="Arial" panose="020B0604020202020204" pitchFamily="34" charset="0"/>
              </a:rPr>
              <a:t>)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merilo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količine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toplote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ili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metaboličke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sadržane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hemijskim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vezama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prehrambenih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proizvoda</a:t>
            </a:r>
            <a:r>
              <a:rPr lang="en-US" sz="2400" dirty="0">
                <a:effectLst/>
                <a:cs typeface="Arial" panose="020B0604020202020204" pitchFamily="34" charset="0"/>
              </a:rPr>
              <a:t>.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praktičnom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radu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upotrebi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cs typeface="Arial" panose="020B0604020202020204" pitchFamily="34" charset="0"/>
              </a:rPr>
              <a:t> “mala” i “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velika</a:t>
            </a:r>
            <a:r>
              <a:rPr lang="en-US" sz="2400" dirty="0">
                <a:effectLst/>
                <a:cs typeface="Arial" panose="020B0604020202020204" pitchFamily="34" charset="0"/>
              </a:rPr>
              <a:t>”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400" dirty="0">
                <a:effectLst/>
                <a:cs typeface="Arial" panose="020B0604020202020204" pitchFamily="34" charset="0"/>
              </a:rPr>
              <a:t>:</a:t>
            </a:r>
            <a:endParaRPr lang="en-US" sz="2400" dirty="0">
              <a:effectLst/>
            </a:endParaRP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en-US" sz="2400" dirty="0">
                <a:effectLst/>
                <a:cs typeface="Arial" panose="020B0604020202020204" pitchFamily="34" charset="0"/>
              </a:rPr>
              <a:t>Mala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ili</a:t>
            </a:r>
            <a:r>
              <a:rPr lang="en-US" sz="2400" dirty="0">
                <a:effectLst/>
                <a:cs typeface="Arial" panose="020B0604020202020204" pitchFamily="34" charset="0"/>
              </a:rPr>
              <a:t> gram-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predstavlja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količinu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potrebnu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povećanje</a:t>
            </a:r>
            <a:r>
              <a:rPr lang="en-US" sz="2400" dirty="0">
                <a:effectLst/>
                <a:cs typeface="Arial" panose="020B0604020202020204" pitchFamily="34" charset="0"/>
              </a:rPr>
              <a:t> temperature 1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grama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vode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400" dirty="0">
                <a:effectLst/>
                <a:cs typeface="Arial" panose="020B0604020202020204" pitchFamily="34" charset="0"/>
              </a:rPr>
              <a:t> 1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stepen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Celzijusa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njen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simbol</a:t>
            </a:r>
            <a:r>
              <a:rPr lang="en-US" sz="2400" dirty="0">
                <a:effectLst/>
                <a:cs typeface="Arial" panose="020B0604020202020204" pitchFamily="34" charset="0"/>
              </a:rPr>
              <a:t> je cal.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50527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9485" y="305068"/>
            <a:ext cx="1166948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000" dirty="0" err="1">
                <a:effectLst/>
                <a:cs typeface="Arial" panose="020B0604020202020204" pitchFamily="34" charset="0"/>
              </a:rPr>
              <a:t>Velika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ili</a:t>
            </a:r>
            <a:r>
              <a:rPr lang="en-US" sz="2000" dirty="0">
                <a:effectLst/>
                <a:cs typeface="Arial" panose="020B0604020202020204" pitchFamily="34" charset="0"/>
              </a:rPr>
              <a:t> kilo-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predstavlja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količinu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energije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potrebnu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povećanje</a:t>
            </a:r>
            <a:r>
              <a:rPr lang="en-US" sz="2000" dirty="0">
                <a:effectLst/>
                <a:cs typeface="Arial" panose="020B0604020202020204" pitchFamily="34" charset="0"/>
              </a:rPr>
              <a:t> temperature 1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kilograma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vode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000" dirty="0">
                <a:effectLst/>
                <a:cs typeface="Arial" panose="020B0604020202020204" pitchFamily="34" charset="0"/>
              </a:rPr>
              <a:t> 1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stepen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Celzijusa</a:t>
            </a:r>
            <a:r>
              <a:rPr lang="en-US" sz="2000" dirty="0">
                <a:effectLst/>
                <a:cs typeface="Arial" panose="020B0604020202020204" pitchFamily="34" charset="0"/>
              </a:rPr>
              <a:t>. Ona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iznosi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tačno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hiljadu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malih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000" dirty="0">
                <a:effectLst/>
                <a:cs typeface="Arial" panose="020B0604020202020204" pitchFamily="34" charset="0"/>
              </a:rPr>
              <a:t>, a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njen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simbol</a:t>
            </a:r>
            <a:r>
              <a:rPr lang="en-US" sz="2000" dirty="0">
                <a:effectLst/>
                <a:cs typeface="Arial" panose="020B0604020202020204" pitchFamily="34" charset="0"/>
              </a:rPr>
              <a:t> je kcal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ili</a:t>
            </a:r>
            <a:r>
              <a:rPr lang="en-US" sz="2000" dirty="0">
                <a:effectLst/>
                <a:cs typeface="Arial" panose="020B0604020202020204" pitchFamily="34" charset="0"/>
              </a:rPr>
              <a:t> Cal.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 err="1">
                <a:effectLst/>
                <a:cs typeface="Arial" panose="020B0604020202020204" pitchFamily="34" charset="0"/>
              </a:rPr>
              <a:t>Količina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energije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potrebna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povećanje</a:t>
            </a:r>
            <a:r>
              <a:rPr lang="en-US" sz="2000" dirty="0">
                <a:effectLst/>
                <a:cs typeface="Arial" panose="020B0604020202020204" pitchFamily="34" charset="0"/>
              </a:rPr>
              <a:t> temperature 1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grama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ili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kilograma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vode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000" dirty="0">
                <a:effectLst/>
                <a:cs typeface="Arial" panose="020B0604020202020204" pitchFamily="34" charset="0"/>
              </a:rPr>
              <a:t> 1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stepen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Celzijusa</a:t>
            </a:r>
            <a:r>
              <a:rPr lang="en-US" sz="2000" dirty="0">
                <a:effectLst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pri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normalnom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atmosferskom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pritisku</a:t>
            </a:r>
            <a:r>
              <a:rPr lang="en-US" sz="2000" dirty="0">
                <a:effectLst/>
                <a:cs typeface="Arial" panose="020B0604020202020204" pitchFamily="34" charset="0"/>
              </a:rPr>
              <a:t> (101.325 Pa),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značajno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zavisi</a:t>
            </a:r>
            <a:r>
              <a:rPr lang="en-US" sz="2000" dirty="0">
                <a:effectLst/>
                <a:cs typeface="Arial" panose="020B0604020202020204" pitchFamily="34" charset="0"/>
              </a:rPr>
              <a:t> od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početne</a:t>
            </a:r>
            <a:r>
              <a:rPr lang="en-US" sz="2000" dirty="0">
                <a:effectLst/>
                <a:cs typeface="Arial" panose="020B0604020202020204" pitchFamily="34" charset="0"/>
              </a:rPr>
              <a:t> temperature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vode</a:t>
            </a:r>
            <a:r>
              <a:rPr lang="en-US" sz="2000" dirty="0">
                <a:effectLst/>
                <a:cs typeface="Arial" panose="020B0604020202020204" pitchFamily="34" charset="0"/>
              </a:rPr>
              <a:t> i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često</a:t>
            </a:r>
            <a:r>
              <a:rPr lang="en-US" sz="2000" dirty="0">
                <a:effectLst/>
                <a:cs typeface="Arial" panose="020B0604020202020204" pitchFamily="34" charset="0"/>
              </a:rPr>
              <a:t> se ne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može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precizno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izmeriti</a:t>
            </a:r>
            <a:r>
              <a:rPr lang="en-US" sz="2000" dirty="0">
                <a:effectLst/>
                <a:cs typeface="Arial" panose="020B0604020202020204" pitchFamily="34" charset="0"/>
              </a:rPr>
              <a:t>.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Zbog</a:t>
            </a:r>
            <a:r>
              <a:rPr lang="en-US" sz="2000" dirty="0">
                <a:effectLst/>
                <a:cs typeface="Arial" panose="020B0604020202020204" pitchFamily="34" charset="0"/>
              </a:rPr>
              <a:t> toga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postoji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nekoliko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različitih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definicija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kalorije</a:t>
            </a:r>
            <a:r>
              <a:rPr lang="en-US" sz="2000" dirty="0">
                <a:effectLst/>
                <a:cs typeface="Arial" panose="020B0604020202020204" pitchFamily="34" charset="0"/>
              </a:rPr>
              <a:t>, a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dve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najprihvatljivije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su</a:t>
            </a:r>
            <a:r>
              <a:rPr lang="en-US" sz="2000" dirty="0">
                <a:effectLst/>
                <a:cs typeface="Arial" panose="020B0604020202020204" pitchFamily="34" charset="0"/>
              </a:rPr>
              <a:t>: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"15°C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000" dirty="0">
                <a:effectLst/>
                <a:cs typeface="Arial" panose="020B0604020202020204" pitchFamily="34" charset="0"/>
              </a:rPr>
              <a:t>“ (cal15),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korišćena</a:t>
            </a:r>
            <a:r>
              <a:rPr lang="en-US" sz="2000" dirty="0">
                <a:effectLst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starijoj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literaturi</a:t>
            </a:r>
            <a:r>
              <a:rPr lang="en-US" sz="2000" dirty="0">
                <a:effectLst/>
                <a:cs typeface="Arial" panose="020B0604020202020204" pitchFamily="34" charset="0"/>
              </a:rPr>
              <a:t> (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predstavlja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količinu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energije</a:t>
            </a:r>
            <a:r>
              <a:rPr lang="en-US" sz="2000" dirty="0">
                <a:effectLst/>
                <a:cs typeface="Arial" panose="020B0604020202020204" pitchFamily="34" charset="0"/>
              </a:rPr>
              <a:t> od 4,1855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džula</a:t>
            </a:r>
            <a:r>
              <a:rPr lang="en-US" sz="2000" dirty="0">
                <a:effectLst/>
                <a:cs typeface="Arial" panose="020B0604020202020204" pitchFamily="34" charset="0"/>
              </a:rPr>
              <a:t>)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„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Termohemijska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000" dirty="0">
                <a:effectLst/>
                <a:cs typeface="Arial" panose="020B0604020202020204" pitchFamily="34" charset="0"/>
              </a:rPr>
              <a:t>“ (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calth</a:t>
            </a:r>
            <a:r>
              <a:rPr lang="en-US" sz="2000" dirty="0">
                <a:effectLst/>
                <a:cs typeface="Arial" panose="020B0604020202020204" pitchFamily="34" charset="0"/>
              </a:rPr>
              <a:t>),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koristi</a:t>
            </a:r>
            <a:r>
              <a:rPr lang="en-US" sz="2000" dirty="0">
                <a:effectLst/>
                <a:cs typeface="Arial" panose="020B0604020202020204" pitchFamily="34" charset="0"/>
              </a:rPr>
              <a:t> se u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novijoj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literaturi</a:t>
            </a:r>
            <a:r>
              <a:rPr lang="en-US" sz="2000" dirty="0">
                <a:effectLst/>
                <a:cs typeface="Arial" panose="020B0604020202020204" pitchFamily="34" charset="0"/>
              </a:rPr>
              <a:t> (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predstavlja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količinu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energije</a:t>
            </a:r>
            <a:r>
              <a:rPr lang="en-US" sz="2000" dirty="0">
                <a:effectLst/>
                <a:cs typeface="Arial" panose="020B0604020202020204" pitchFamily="34" charset="0"/>
              </a:rPr>
              <a:t> od 4,184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džula</a:t>
            </a:r>
            <a:r>
              <a:rPr lang="en-US" sz="2000" dirty="0">
                <a:effectLst/>
                <a:cs typeface="Arial" panose="020B0604020202020204" pitchFamily="34" charset="0"/>
              </a:rPr>
              <a:t>)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S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obzirom</a:t>
            </a:r>
            <a:r>
              <a:rPr lang="en-US" sz="2000" dirty="0">
                <a:effectLst/>
                <a:cs typeface="Arial" panose="020B0604020202020204" pitchFamily="34" charset="0"/>
              </a:rPr>
              <a:t> da je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veliki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broj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različitih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definicija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kalorije</a:t>
            </a:r>
            <a:r>
              <a:rPr lang="en-US" sz="2000" dirty="0">
                <a:effectLst/>
                <a:cs typeface="Arial" panose="020B0604020202020204" pitchFamily="34" charset="0"/>
              </a:rPr>
              <a:t> bio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uzrok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čestih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grešaka</a:t>
            </a:r>
            <a:r>
              <a:rPr lang="en-US" sz="2000" dirty="0">
                <a:effectLst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praktičnom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radu</a:t>
            </a:r>
            <a:r>
              <a:rPr lang="en-US" sz="2000" dirty="0">
                <a:effectLst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kao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standardna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jedinica</a:t>
            </a:r>
            <a:r>
              <a:rPr lang="en-US" sz="2000" dirty="0">
                <a:effectLst/>
                <a:cs typeface="Arial" panose="020B0604020202020204" pitchFamily="34" charset="0"/>
              </a:rPr>
              <a:t> SI-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sistema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energiju</a:t>
            </a:r>
            <a:r>
              <a:rPr lang="en-US" sz="2000" dirty="0">
                <a:effectLst/>
                <a:cs typeface="Arial" panose="020B0604020202020204" pitchFamily="34" charset="0"/>
              </a:rPr>
              <a:t> i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toplotu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danas</a:t>
            </a:r>
            <a:r>
              <a:rPr lang="en-US" sz="2000" dirty="0">
                <a:effectLst/>
                <a:cs typeface="Arial" panose="020B0604020202020204" pitchFamily="34" charset="0"/>
              </a:rPr>
              <a:t> se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upotrebljava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jedinica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</a:t>
            </a:r>
            <a:r>
              <a:rPr lang="en-US" sz="2000" dirty="0">
                <a:effectLst/>
                <a:cs typeface="Arial" panose="020B0604020202020204" pitchFamily="34" charset="0"/>
              </a:rPr>
              <a:t> (J). Kao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osnova</a:t>
            </a:r>
            <a:r>
              <a:rPr lang="en-US" sz="2000" dirty="0">
                <a:effectLst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kalkulacijama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između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džula</a:t>
            </a:r>
            <a:r>
              <a:rPr lang="en-US" sz="2000" dirty="0">
                <a:effectLst/>
                <a:cs typeface="Arial" panose="020B0604020202020204" pitchFamily="34" charset="0"/>
              </a:rPr>
              <a:t> i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koristi</a:t>
            </a:r>
            <a:r>
              <a:rPr lang="en-US" sz="2000" dirty="0">
                <a:effectLst/>
                <a:cs typeface="Arial" panose="020B0604020202020204" pitchFamily="34" charset="0"/>
              </a:rPr>
              <a:t> se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termohemijska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000" dirty="0">
                <a:effectLst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tako</a:t>
            </a:r>
            <a:r>
              <a:rPr lang="en-US" sz="2000" dirty="0">
                <a:effectLst/>
                <a:cs typeface="Arial" panose="020B0604020202020204" pitchFamily="34" charset="0"/>
              </a:rPr>
              <a:t> da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jedan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ima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energetsku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vrednost</a:t>
            </a:r>
            <a:r>
              <a:rPr lang="en-US" sz="2000" dirty="0">
                <a:effectLst/>
                <a:cs typeface="Arial" panose="020B0604020202020204" pitchFamily="34" charset="0"/>
              </a:rPr>
              <a:t> od 0,239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000" dirty="0">
                <a:effectLst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odnosno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jedna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kalorija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ima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energetsku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vrednost</a:t>
            </a:r>
            <a:r>
              <a:rPr lang="en-US" sz="2000" dirty="0">
                <a:effectLst/>
                <a:cs typeface="Arial" panose="020B0604020202020204" pitchFamily="34" charset="0"/>
              </a:rPr>
              <a:t> od 4,184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džula</a:t>
            </a:r>
            <a:r>
              <a:rPr lang="en-US" sz="2000" dirty="0">
                <a:effectLst/>
                <a:cs typeface="Arial" panose="020B0604020202020204" pitchFamily="34" charset="0"/>
              </a:rPr>
              <a:t>: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1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cal</a:t>
            </a:r>
            <a:r>
              <a:rPr lang="en-US" sz="2000" dirty="0">
                <a:effectLst/>
                <a:cs typeface="Arial" panose="020B0604020202020204" pitchFamily="34" charset="0"/>
              </a:rPr>
              <a:t> = 4,184 J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1 J  = 0,239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cal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Pored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džula</a:t>
            </a:r>
            <a:r>
              <a:rPr lang="en-US" sz="2000" dirty="0">
                <a:effectLst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kao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osnovne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jedinice</a:t>
            </a:r>
            <a:r>
              <a:rPr lang="en-US" sz="2000" dirty="0">
                <a:effectLst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prilikom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izražavanja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energetske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000" dirty="0">
                <a:effectLst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kao</a:t>
            </a:r>
            <a:r>
              <a:rPr lang="en-US" sz="2000" dirty="0">
                <a:effectLst/>
                <a:cs typeface="Arial" panose="020B0604020202020204" pitchFamily="34" charset="0"/>
              </a:rPr>
              <a:t> i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nutritivnih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potreba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životinja</a:t>
            </a:r>
            <a:r>
              <a:rPr lang="en-US" sz="2000" dirty="0">
                <a:effectLst/>
                <a:cs typeface="Arial" panose="020B0604020202020204" pitchFamily="34" charset="0"/>
              </a:rPr>
              <a:t> (u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energiji</a:t>
            </a:r>
            <a:r>
              <a:rPr lang="en-US" sz="2000" dirty="0">
                <a:effectLst/>
                <a:cs typeface="Arial" panose="020B0604020202020204" pitchFamily="34" charset="0"/>
              </a:rPr>
              <a:t>) u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upotrebi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su</a:t>
            </a:r>
            <a:r>
              <a:rPr lang="en-US" sz="2000" dirty="0">
                <a:effectLst/>
                <a:cs typeface="Arial" panose="020B0604020202020204" pitchFamily="34" charset="0"/>
              </a:rPr>
              <a:t> i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druge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jedinice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poput</a:t>
            </a:r>
            <a:r>
              <a:rPr lang="en-US" sz="2000" dirty="0">
                <a:effectLst/>
                <a:cs typeface="Arial" panose="020B0604020202020204" pitchFamily="34" charset="0"/>
              </a:rPr>
              <a:t> kilo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džula</a:t>
            </a:r>
            <a:r>
              <a:rPr lang="en-US" sz="2000" dirty="0">
                <a:effectLst/>
                <a:cs typeface="Arial" panose="020B0604020202020204" pitchFamily="34" charset="0"/>
              </a:rPr>
              <a:t> i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megadžula</a:t>
            </a:r>
            <a:r>
              <a:rPr lang="en-US" sz="2000" dirty="0">
                <a:effectLst/>
                <a:cs typeface="Arial" panose="020B0604020202020204" pitchFamily="34" charset="0"/>
              </a:rPr>
              <a:t>:   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kJ (kilo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</a:t>
            </a:r>
            <a:r>
              <a:rPr lang="en-US" sz="2000" dirty="0">
                <a:effectLst/>
                <a:cs typeface="Arial" panose="020B0604020202020204" pitchFamily="34" charset="0"/>
              </a:rPr>
              <a:t>)        1 kJ  = 1 000 J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MJ (mega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</a:t>
            </a:r>
            <a:r>
              <a:rPr lang="en-US" sz="2000" dirty="0">
                <a:effectLst/>
                <a:cs typeface="Arial" panose="020B0604020202020204" pitchFamily="34" charset="0"/>
              </a:rPr>
              <a:t>)  1 MJ = 1 000 000 J,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odnosno</a:t>
            </a:r>
            <a:r>
              <a:rPr lang="en-US" sz="2000" dirty="0">
                <a:effectLst/>
                <a:cs typeface="Arial" panose="020B0604020202020204" pitchFamily="34" charset="0"/>
              </a:rPr>
              <a:t> 1 000 kJ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 err="1">
                <a:effectLst/>
                <a:cs typeface="Arial" panose="020B0604020202020204" pitchFamily="34" charset="0"/>
              </a:rPr>
              <a:t>Činjenica</a:t>
            </a:r>
            <a:r>
              <a:rPr lang="en-US" sz="2000" dirty="0">
                <a:effectLst/>
                <a:cs typeface="Arial" panose="020B0604020202020204" pitchFamily="34" charset="0"/>
              </a:rPr>
              <a:t> da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ujedno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predstavlja</a:t>
            </a:r>
            <a:r>
              <a:rPr lang="en-US" sz="2000" dirty="0">
                <a:effectLst/>
                <a:cs typeface="Arial" panose="020B0604020202020204" pitchFamily="34" charset="0"/>
              </a:rPr>
              <a:t> i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standardnu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jedinicu</a:t>
            </a:r>
            <a:r>
              <a:rPr lang="en-US" sz="2000" dirty="0">
                <a:effectLst/>
                <a:cs typeface="Arial" panose="020B0604020202020204" pitchFamily="34" charset="0"/>
              </a:rPr>
              <a:t> SI-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sistema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kojom</a:t>
            </a:r>
            <a:r>
              <a:rPr lang="en-US" sz="2000" dirty="0">
                <a:effectLst/>
                <a:cs typeface="Arial" panose="020B0604020202020204" pitchFamily="34" charset="0"/>
              </a:rPr>
              <a:t> se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izražava</a:t>
            </a:r>
            <a:r>
              <a:rPr lang="en-US" sz="2000" dirty="0">
                <a:effectLst/>
                <a:cs typeface="Arial" panose="020B0604020202020204" pitchFamily="34" charset="0"/>
              </a:rPr>
              <a:t> rad (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džul</a:t>
            </a:r>
            <a:r>
              <a:rPr lang="en-US" sz="2000" dirty="0">
                <a:effectLst/>
                <a:cs typeface="Arial" panose="020B0604020202020204" pitchFamily="34" charset="0"/>
              </a:rPr>
              <a:t> =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njutn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metar</a:t>
            </a:r>
            <a:r>
              <a:rPr lang="en-US" sz="2000" dirty="0">
                <a:effectLst/>
                <a:cs typeface="Arial" panose="020B0604020202020204" pitchFamily="34" charset="0"/>
              </a:rPr>
              <a:t> Nm)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poslužila</a:t>
            </a:r>
            <a:r>
              <a:rPr lang="en-US" sz="2000" dirty="0">
                <a:effectLst/>
                <a:cs typeface="Arial" panose="020B0604020202020204" pitchFamily="34" charset="0"/>
              </a:rPr>
              <a:t> je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kao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osnov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određivanje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energetske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000" dirty="0">
                <a:effectLst/>
                <a:cs typeface="Arial" panose="020B0604020202020204" pitchFamily="34" charset="0"/>
              </a:rPr>
              <a:t>, a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samim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tim</a:t>
            </a:r>
            <a:r>
              <a:rPr lang="en-US" sz="2000" dirty="0">
                <a:effectLst/>
                <a:cs typeface="Arial" panose="020B0604020202020204" pitchFamily="34" charset="0"/>
              </a:rPr>
              <a:t> i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količine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koja</a:t>
            </a:r>
            <a:r>
              <a:rPr lang="en-US" sz="2000" dirty="0">
                <a:effectLst/>
                <a:cs typeface="Arial" panose="020B0604020202020204" pitchFamily="34" charset="0"/>
              </a:rPr>
              <a:t> je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potrebna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ishranu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radnih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životinja</a:t>
            </a:r>
            <a:r>
              <a:rPr lang="en-US" sz="2000" dirty="0">
                <a:effectLst/>
                <a:cs typeface="Arial" panose="020B0604020202020204" pitchFamily="34" charset="0"/>
              </a:rPr>
              <a:t>.  </a:t>
            </a: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251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638729"/>
              </p:ext>
            </p:extLst>
          </p:nvPr>
        </p:nvGraphicFramePr>
        <p:xfrm>
          <a:off x="457200" y="2131860"/>
          <a:ext cx="11277600" cy="65249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00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1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4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33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59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524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Sirove hranljive materije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×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Energija sagorevanja, kJ/g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7488" y="137468"/>
            <a:ext cx="1173414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Pored prethodno opisanog eksperimentalnog određivanja bruto energije hrane u kalorimetrijskoj bombi, ona se može izračunati kalkulativnim postupkom na sledeći način: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BE= 24,12 × x</a:t>
            </a:r>
            <a:r>
              <a:rPr kumimoji="0" lang="en-US" altLang="en-US" sz="2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+ 39,33 × x</a:t>
            </a:r>
            <a:r>
              <a:rPr kumimoji="0" lang="en-US" altLang="en-US" sz="2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+ 20,92 × x</a:t>
            </a:r>
            <a:r>
              <a:rPr kumimoji="0" lang="en-US" altLang="en-US" sz="2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3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+ 17,63 × x</a:t>
            </a:r>
            <a:r>
              <a:rPr kumimoji="0" lang="en-US" altLang="en-US" sz="2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x</a:t>
            </a:r>
            <a:r>
              <a:rPr kumimoji="0" lang="en-US" altLang="en-US" sz="2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1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x</a:t>
            </a:r>
            <a:r>
              <a:rPr kumimoji="0" lang="en-US" altLang="en-US" sz="2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x</a:t>
            </a:r>
            <a:r>
              <a:rPr kumimoji="0" lang="en-US" altLang="en-US" sz="2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3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x</a:t>
            </a:r>
            <a:r>
              <a:rPr kumimoji="0" lang="en-US" altLang="en-US" sz="20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=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sirovi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proteini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masti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celuloza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BEM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27411" y="1731750"/>
            <a:ext cx="76648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sv-SE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Primer:</a:t>
            </a:r>
            <a:r>
              <a:rPr kumimoji="0" lang="sv-SE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izračunavanje bruto energije zrna stočnog ječma (red. br. 129)</a:t>
            </a:r>
            <a:endParaRPr kumimoji="0" lang="sv-SE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592216"/>
              </p:ext>
            </p:extLst>
          </p:nvPr>
        </p:nvGraphicFramePr>
        <p:xfrm>
          <a:off x="457200" y="2762785"/>
          <a:ext cx="11277600" cy="36576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00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1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4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33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59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20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Proteini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11,1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24,12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267,7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92978"/>
              </p:ext>
            </p:extLst>
          </p:nvPr>
        </p:nvGraphicFramePr>
        <p:xfrm>
          <a:off x="457200" y="3128545"/>
          <a:ext cx="11277600" cy="36576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00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1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4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33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59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20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Mast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1,8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39,33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70,8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83069"/>
              </p:ext>
            </p:extLst>
          </p:nvPr>
        </p:nvGraphicFramePr>
        <p:xfrm>
          <a:off x="457200" y="3494305"/>
          <a:ext cx="11277600" cy="36576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00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1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4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33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59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20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Celuloza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5,4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20,92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113,0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427988"/>
              </p:ext>
            </p:extLst>
          </p:nvPr>
        </p:nvGraphicFramePr>
        <p:xfrm>
          <a:off x="457200" y="4255665"/>
          <a:ext cx="11277600" cy="64929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127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9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Ukupno ( ×10)                                                                                                                 16.133 KJ/kg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518742"/>
              </p:ext>
            </p:extLst>
          </p:nvPr>
        </p:nvGraphicFramePr>
        <p:xfrm>
          <a:off x="457200" y="3864202"/>
          <a:ext cx="11277600" cy="36576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00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1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4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33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59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20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BEM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65,9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17,63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1161,8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DBBB251-097F-D201-DAFE-B1F3327BA980}"/>
              </a:ext>
            </a:extLst>
          </p:cNvPr>
          <p:cNvSpPr txBox="1"/>
          <p:nvPr/>
        </p:nvSpPr>
        <p:spPr>
          <a:xfrm>
            <a:off x="0" y="5016727"/>
            <a:ext cx="12191999" cy="1841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Kada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bi se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hraniva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jednako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varila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a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resorbovani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sastojci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jednako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iskorišćavali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bez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ikakvih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gubitaka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organizmu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životinje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onda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bi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bruto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mogla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biti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jedinstvena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hranljive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vrednosti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Međutim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bruto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spada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potencijalne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odnosno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predstavlja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količinu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samo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stavljena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životinji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raspolaganje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će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procesu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iskorišćavanja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organizmu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pretrpeti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značajne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gubitke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00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229" y="1972191"/>
            <a:ext cx="11740242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spcAft>
                <a:spcPts val="400"/>
              </a:spcAft>
            </a:pPr>
            <a:r>
              <a:rPr lang="en-US" sz="3600" b="1" i="1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SVARLJIVA ENERGIJA (SE) I UKUPNI SVARLJIVI SASTOJCI (USS)</a:t>
            </a:r>
          </a:p>
          <a:p>
            <a:pPr algn="just">
              <a:spcAft>
                <a:spcPts val="0"/>
              </a:spcAft>
            </a:pPr>
            <a:r>
              <a:rPr lang="en-US" sz="2400" dirty="0" err="1">
                <a:effectLst/>
                <a:cs typeface="Arial" panose="020B0604020202020204" pitchFamily="34" charset="0"/>
              </a:rPr>
              <a:t>Svarljiva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cs typeface="Arial" panose="020B0604020202020204" pitchFamily="34" charset="0"/>
              </a:rPr>
              <a:t> (SE, DE)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spada</a:t>
            </a:r>
            <a:r>
              <a:rPr lang="en-US" sz="2400" dirty="0">
                <a:effectLst/>
                <a:cs typeface="Arial" panose="020B0604020202020204" pitchFamily="34" charset="0"/>
              </a:rPr>
              <a:t> u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jedinice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potencijalne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predstavlja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svareni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deo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energije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odnosno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bruto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400" dirty="0">
                <a:effectLst/>
                <a:cs typeface="Arial" panose="020B0604020202020204" pitchFamily="34" charset="0"/>
              </a:rPr>
              <a:t> od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koje</a:t>
            </a:r>
            <a:r>
              <a:rPr lang="en-US" sz="2400" dirty="0">
                <a:effectLst/>
                <a:cs typeface="Arial" panose="020B0604020202020204" pitchFamily="34" charset="0"/>
              </a:rPr>
              <a:t> je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oduzeta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izmeta</a:t>
            </a:r>
            <a:r>
              <a:rPr lang="en-US" sz="2400" dirty="0">
                <a:effectLst/>
                <a:cs typeface="Arial" panose="020B0604020202020204" pitchFamily="34" charset="0"/>
              </a:rPr>
              <a:t> (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fecesa</a:t>
            </a:r>
            <a:r>
              <a:rPr lang="en-US" sz="2400" dirty="0">
                <a:effectLst/>
                <a:cs typeface="Arial" panose="020B0604020202020204" pitchFamily="34" charset="0"/>
              </a:rPr>
              <a:t>).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Zasniva</a:t>
            </a:r>
            <a:r>
              <a:rPr lang="en-US" sz="2400" dirty="0">
                <a:effectLst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poznavanju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koeficijenata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svarljivosti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hranljivih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materija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pojedina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hraniva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kao</a:t>
            </a:r>
            <a:r>
              <a:rPr lang="en-US" sz="2400" dirty="0">
                <a:effectLst/>
                <a:cs typeface="Arial" panose="020B0604020202020204" pitchFamily="34" charset="0"/>
              </a:rPr>
              <a:t> i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energiji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sagorevanja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svarljivih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hranljivih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materija</a:t>
            </a:r>
            <a:r>
              <a:rPr lang="en-US" sz="2400" dirty="0">
                <a:effectLst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Izračunava</a:t>
            </a:r>
            <a:r>
              <a:rPr lang="en-US" sz="2400" dirty="0">
                <a:effectLst/>
                <a:cs typeface="Arial" panose="020B0604020202020204" pitchFamily="34" charset="0"/>
              </a:rPr>
              <a:t> se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sledeći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način</a:t>
            </a:r>
            <a:r>
              <a:rPr lang="en-US" sz="2400" dirty="0">
                <a:effectLst/>
                <a:cs typeface="Arial" panose="020B0604020202020204" pitchFamily="34" charset="0"/>
              </a:rPr>
              <a:t>:</a:t>
            </a:r>
            <a:endParaRPr lang="en-US" sz="24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ffectLst/>
                <a:cs typeface="Arial" panose="020B0604020202020204" pitchFamily="34" charset="0"/>
              </a:rPr>
              <a:t>SE= 23,64 × x</a:t>
            </a:r>
            <a:r>
              <a:rPr lang="en-US" sz="2400" baseline="-25000" dirty="0">
                <a:effectLst/>
                <a:cs typeface="Arial" panose="020B0604020202020204" pitchFamily="34" charset="0"/>
              </a:rPr>
              <a:t>1</a:t>
            </a:r>
            <a:r>
              <a:rPr lang="en-US" sz="2400" dirty="0">
                <a:effectLst/>
                <a:cs typeface="Arial" panose="020B0604020202020204" pitchFamily="34" charset="0"/>
              </a:rPr>
              <a:t> + 39,33 × x</a:t>
            </a:r>
            <a:r>
              <a:rPr lang="en-US" sz="2400" baseline="-25000" dirty="0">
                <a:effectLst/>
                <a:cs typeface="Arial" panose="020B0604020202020204" pitchFamily="34" charset="0"/>
              </a:rPr>
              <a:t>2</a:t>
            </a:r>
            <a:r>
              <a:rPr lang="en-US" sz="2400" i="1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>
                <a:effectLst/>
                <a:cs typeface="Arial" panose="020B0604020202020204" pitchFamily="34" charset="0"/>
              </a:rPr>
              <a:t>+17,17 × x</a:t>
            </a:r>
            <a:r>
              <a:rPr lang="en-US" sz="2400" baseline="-25000" dirty="0">
                <a:effectLst/>
                <a:cs typeface="Arial" panose="020B0604020202020204" pitchFamily="34" charset="0"/>
              </a:rPr>
              <a:t>3</a:t>
            </a:r>
            <a:r>
              <a:rPr lang="en-US" sz="2400" dirty="0">
                <a:effectLst/>
                <a:cs typeface="Arial" panose="020B0604020202020204" pitchFamily="34" charset="0"/>
              </a:rPr>
              <a:t> + 17,17 × x</a:t>
            </a:r>
            <a:r>
              <a:rPr lang="en-US" sz="2400" baseline="-25000" dirty="0">
                <a:effectLst/>
                <a:cs typeface="Arial" panose="020B0604020202020204" pitchFamily="34" charset="0"/>
              </a:rPr>
              <a:t>4</a:t>
            </a:r>
            <a:endParaRPr lang="en-US" sz="24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ffectLst/>
                <a:cs typeface="Arial" panose="020B0604020202020204" pitchFamily="34" charset="0"/>
              </a:rPr>
              <a:t>x</a:t>
            </a:r>
            <a:r>
              <a:rPr lang="en-US" sz="2400" baseline="-25000" dirty="0">
                <a:effectLst/>
                <a:cs typeface="Arial" panose="020B0604020202020204" pitchFamily="34" charset="0"/>
              </a:rPr>
              <a:t>1</a:t>
            </a:r>
            <a:r>
              <a:rPr lang="en-US" sz="2400" dirty="0">
                <a:effectLst/>
                <a:cs typeface="Arial" panose="020B0604020202020204" pitchFamily="34" charset="0"/>
              </a:rPr>
              <a:t>, x</a:t>
            </a:r>
            <a:r>
              <a:rPr lang="en-US" sz="2400" baseline="-25000" dirty="0">
                <a:effectLst/>
                <a:cs typeface="Arial" panose="020B0604020202020204" pitchFamily="34" charset="0"/>
              </a:rPr>
              <a:t>2</a:t>
            </a:r>
            <a:r>
              <a:rPr lang="en-US" sz="2400" dirty="0">
                <a:effectLst/>
                <a:cs typeface="Arial" panose="020B0604020202020204" pitchFamily="34" charset="0"/>
              </a:rPr>
              <a:t>, x</a:t>
            </a:r>
            <a:r>
              <a:rPr lang="en-US" sz="2400" baseline="-25000" dirty="0">
                <a:effectLst/>
                <a:cs typeface="Arial" panose="020B0604020202020204" pitchFamily="34" charset="0"/>
              </a:rPr>
              <a:t>3</a:t>
            </a:r>
            <a:r>
              <a:rPr lang="en-US" sz="2400" dirty="0">
                <a:effectLst/>
                <a:cs typeface="Arial" panose="020B0604020202020204" pitchFamily="34" charset="0"/>
              </a:rPr>
              <a:t>, x</a:t>
            </a:r>
            <a:r>
              <a:rPr lang="en-US" sz="2400" baseline="-25000" dirty="0">
                <a:effectLst/>
                <a:cs typeface="Arial" panose="020B0604020202020204" pitchFamily="34" charset="0"/>
              </a:rPr>
              <a:t>4</a:t>
            </a:r>
            <a:r>
              <a:rPr lang="en-US" sz="2400" dirty="0">
                <a:effectLst/>
                <a:cs typeface="Arial" panose="020B0604020202020204" pitchFamily="34" charset="0"/>
              </a:rPr>
              <a:t> =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svarljivi</a:t>
            </a:r>
            <a:r>
              <a:rPr lang="en-US" sz="2400" dirty="0">
                <a:effectLst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proteini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masti</a:t>
            </a:r>
            <a:r>
              <a:rPr lang="en-US" sz="2400" dirty="0">
                <a:effectLst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cs typeface="Arial" panose="020B0604020202020204" pitchFamily="34" charset="0"/>
              </a:rPr>
              <a:t>celuloza</a:t>
            </a:r>
            <a:r>
              <a:rPr lang="en-US" sz="2400" dirty="0">
                <a:effectLst/>
                <a:cs typeface="Arial" panose="020B0604020202020204" pitchFamily="34" charset="0"/>
              </a:rPr>
              <a:t>, BEM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74136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2885" y="1012954"/>
            <a:ext cx="1064622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en-US" sz="2800" dirty="0" err="1">
                <a:effectLst/>
                <a:cs typeface="Arial" panose="020B0604020202020204" pitchFamily="34" charset="0"/>
              </a:rPr>
              <a:t>Svarljivost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određuje</a:t>
            </a:r>
            <a:r>
              <a:rPr lang="en-US" sz="2800" dirty="0">
                <a:effectLst/>
                <a:cs typeface="Arial" panose="020B0604020202020204" pitchFamily="34" charset="0"/>
              </a:rPr>
              <a:t> se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posebnim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eksperimentalnim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postupkom</a:t>
            </a:r>
            <a:r>
              <a:rPr lang="en-US" sz="2800" dirty="0">
                <a:effectLst/>
                <a:cs typeface="Arial" panose="020B0604020202020204" pitchFamily="34" charset="0"/>
              </a:rPr>
              <a:t> i to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kao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razlika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između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unetih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sastojaka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800" dirty="0">
                <a:effectLst/>
                <a:cs typeface="Arial" panose="020B0604020202020204" pitchFamily="34" charset="0"/>
              </a:rPr>
              <a:t> i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sastojaka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izbačenih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iz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organizma</a:t>
            </a:r>
            <a:r>
              <a:rPr lang="en-US" sz="2800" dirty="0">
                <a:effectLst/>
                <a:cs typeface="Arial" panose="020B0604020202020204" pitchFamily="34" charset="0"/>
              </a:rPr>
              <a:t> u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izmetu</a:t>
            </a:r>
            <a:r>
              <a:rPr lang="en-US" sz="2800" dirty="0">
                <a:effectLst/>
                <a:cs typeface="Arial" panose="020B0604020202020204" pitchFamily="34" charset="0"/>
              </a:rPr>
              <a:t>.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Svareni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deo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hranljivih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sastojaka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izražava</a:t>
            </a:r>
            <a:r>
              <a:rPr lang="en-US" sz="2800" dirty="0">
                <a:effectLst/>
                <a:cs typeface="Arial" panose="020B0604020202020204" pitchFamily="34" charset="0"/>
              </a:rPr>
              <a:t> se i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procentima</a:t>
            </a:r>
            <a:r>
              <a:rPr lang="en-US" sz="2800" dirty="0">
                <a:effectLst/>
                <a:cs typeface="Arial" panose="020B0604020202020204" pitchFamily="34" charset="0"/>
              </a:rPr>
              <a:t> od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ukupne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količine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tih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sastojaka</a:t>
            </a:r>
            <a:r>
              <a:rPr lang="en-US" sz="2800" dirty="0">
                <a:effectLst/>
                <a:cs typeface="Arial" panose="020B0604020202020204" pitchFamily="34" charset="0"/>
              </a:rPr>
              <a:t> u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hrani</a:t>
            </a:r>
            <a:r>
              <a:rPr lang="en-US" sz="2800" dirty="0">
                <a:effectLst/>
                <a:cs typeface="Arial" panose="020B0604020202020204" pitchFamily="34" charset="0"/>
              </a:rPr>
              <a:t>, a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ovi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procenti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nazivaju</a:t>
            </a:r>
            <a:r>
              <a:rPr lang="en-US" sz="2800" dirty="0">
                <a:effectLst/>
                <a:cs typeface="Arial" panose="020B0604020202020204" pitchFamily="34" charset="0"/>
              </a:rPr>
              <a:t> se </a:t>
            </a:r>
            <a:r>
              <a:rPr lang="en-US" sz="2800" b="1" dirty="0" err="1">
                <a:effectLst/>
                <a:cs typeface="Arial" panose="020B0604020202020204" pitchFamily="34" charset="0"/>
              </a:rPr>
              <a:t>koeficijentima</a:t>
            </a:r>
            <a:r>
              <a:rPr lang="en-US" sz="2800" b="1" dirty="0">
                <a:effectLst/>
                <a:cs typeface="Arial" panose="020B0604020202020204" pitchFamily="34" charset="0"/>
              </a:rPr>
              <a:t> </a:t>
            </a:r>
            <a:r>
              <a:rPr lang="en-US" sz="2800" b="1" dirty="0" err="1">
                <a:effectLst/>
                <a:cs typeface="Arial" panose="020B0604020202020204" pitchFamily="34" charset="0"/>
              </a:rPr>
              <a:t>svarljivosti</a:t>
            </a:r>
            <a:r>
              <a:rPr lang="en-US" sz="2800" dirty="0">
                <a:effectLst/>
                <a:cs typeface="Arial" panose="020B0604020202020204" pitchFamily="34" charset="0"/>
              </a:rPr>
              <a:t>.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Koeficijenti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svarljivosti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nisu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konstantne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800" dirty="0">
                <a:effectLst/>
                <a:cs typeface="Arial" panose="020B0604020202020204" pitchFamily="34" charset="0"/>
              </a:rPr>
              <a:t>,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oni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podležu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varijacijama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zavisno</a:t>
            </a:r>
            <a:r>
              <a:rPr lang="en-US" sz="2800" dirty="0">
                <a:effectLst/>
                <a:cs typeface="Arial" panose="020B0604020202020204" pitchFamily="34" charset="0"/>
              </a:rPr>
              <a:t> od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uslova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ishrane</a:t>
            </a:r>
            <a:r>
              <a:rPr lang="en-US" sz="2800" dirty="0">
                <a:effectLst/>
                <a:cs typeface="Arial" panose="020B0604020202020204" pitchFamily="34" charset="0"/>
              </a:rPr>
              <a:t> i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kao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orijentacione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su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uzete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prosečne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podataka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iz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više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eksperimenata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većim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brojem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životinja</a:t>
            </a:r>
            <a:r>
              <a:rPr lang="en-US" sz="2800" dirty="0">
                <a:effectLst/>
                <a:cs typeface="Arial" panose="020B0604020202020204" pitchFamily="34" charset="0"/>
              </a:rPr>
              <a:t> i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više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uzoraka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istog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hraniva</a:t>
            </a:r>
            <a:r>
              <a:rPr lang="en-US" sz="2800" dirty="0">
                <a:effectLst/>
                <a:cs typeface="Arial" panose="020B0604020202020204" pitchFamily="34" charset="0"/>
              </a:rPr>
              <a:t>.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Opisane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prosečne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vrednosti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su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unete</a:t>
            </a:r>
            <a:r>
              <a:rPr lang="en-US" sz="2800" dirty="0">
                <a:effectLst/>
                <a:cs typeface="Arial" panose="020B0604020202020204" pitchFamily="34" charset="0"/>
              </a:rPr>
              <a:t> u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posebne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tabele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koje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služe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za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računsko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izračunavanje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svarljivosti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ukoliko</a:t>
            </a:r>
            <a:r>
              <a:rPr lang="en-US" sz="2800" dirty="0">
                <a:effectLst/>
                <a:cs typeface="Arial" panose="020B0604020202020204" pitchFamily="34" charset="0"/>
              </a:rPr>
              <a:t> se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poznaje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hemijski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sastav</a:t>
            </a:r>
            <a:r>
              <a:rPr lang="en-US" sz="2800" dirty="0">
                <a:effectLst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cs typeface="Arial" panose="020B0604020202020204" pitchFamily="34" charset="0"/>
              </a:rPr>
              <a:t>hrane</a:t>
            </a:r>
            <a:r>
              <a:rPr lang="en-US" sz="2800" dirty="0">
                <a:effectLst/>
                <a:cs typeface="Arial" panose="020B0604020202020204" pitchFamily="34" charset="0"/>
              </a:rPr>
              <a:t>.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87097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515263"/>
              </p:ext>
            </p:extLst>
          </p:nvPr>
        </p:nvGraphicFramePr>
        <p:xfrm>
          <a:off x="0" y="2060766"/>
          <a:ext cx="12104914" cy="29260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346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1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04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08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461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99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103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24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398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Sirove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hranljive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materije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×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Koeficijent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svarljivosti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Svarljive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hranljive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materije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×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Energija sagorevanja, kJ/g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=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SE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Proteini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11,1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0,80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8,88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23,64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209,9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2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Mast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1,8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0,80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1,44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39,33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56,6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Celuloza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5,4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0,55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2,97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17,17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51,0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BEM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65,9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0,92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60,63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17,17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1041,0</a:t>
                      </a:r>
                      <a:endParaRPr lang="en-US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Ukupno</a:t>
                      </a:r>
                      <a:r>
                        <a:rPr lang="en-US" sz="2400" dirty="0">
                          <a:effectLst/>
                        </a:rPr>
                        <a:t> (×10)                                                                                                                              13.585 KJ/kg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94658" y="1194063"/>
            <a:ext cx="11517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Primer:</a:t>
            </a:r>
            <a:r>
              <a:rPr kumimoji="0" lang="sv-SE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izračunavanje svarljive energije zrna stočnog ječma (red. br. 129) za goveda</a:t>
            </a:r>
            <a:endParaRPr kumimoji="0" lang="sv-SE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437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4000" y="110017"/>
            <a:ext cx="11684000" cy="2508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Ocenjivanje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hranljive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vrednosti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bazi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ukupnih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hranljivih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sastojaka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(USS, TDN) ne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razlikuje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suštini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od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ocenjivanja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bazi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svarljive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energije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</a:t>
            </a:r>
            <a:r>
              <a:rPr lang="en-US" sz="20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izračunavanju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USS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sabiraju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kvantitativni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podaci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svarene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proteine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celulozu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i BEM, a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svarene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masti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množe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2,25 (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zato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što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masti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sadrže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toliko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puta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veću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energetsku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vrednost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jedinici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mase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i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dodaju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zbiru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tri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sastojka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USS = x</a:t>
            </a:r>
            <a:r>
              <a:rPr lang="en-US" sz="2000" baseline="-25000" dirty="0">
                <a:effectLst/>
                <a:cs typeface="Arial" panose="020B0604020202020204" pitchFamily="34" charset="0"/>
              </a:rPr>
              <a:t>1</a:t>
            </a:r>
            <a:r>
              <a:rPr lang="en-US" sz="2000" dirty="0">
                <a:effectLst/>
                <a:cs typeface="Arial" panose="020B0604020202020204" pitchFamily="34" charset="0"/>
              </a:rPr>
              <a:t>+2,25 x</a:t>
            </a:r>
            <a:r>
              <a:rPr lang="en-US" sz="2000" baseline="-25000" dirty="0">
                <a:effectLst/>
                <a:cs typeface="Arial" panose="020B0604020202020204" pitchFamily="34" charset="0"/>
              </a:rPr>
              <a:t>2</a:t>
            </a:r>
            <a:r>
              <a:rPr lang="en-US" sz="2000" dirty="0">
                <a:effectLst/>
                <a:cs typeface="Arial" panose="020B0604020202020204" pitchFamily="34" charset="0"/>
              </a:rPr>
              <a:t>+x</a:t>
            </a:r>
            <a:r>
              <a:rPr lang="en-US" sz="2000" baseline="-25000" dirty="0">
                <a:effectLst/>
                <a:cs typeface="Arial" panose="020B0604020202020204" pitchFamily="34" charset="0"/>
              </a:rPr>
              <a:t>3</a:t>
            </a:r>
            <a:r>
              <a:rPr lang="en-US" sz="2000" dirty="0">
                <a:effectLst/>
                <a:cs typeface="Arial" panose="020B0604020202020204" pitchFamily="34" charset="0"/>
              </a:rPr>
              <a:t>+x</a:t>
            </a:r>
            <a:r>
              <a:rPr lang="en-US" sz="2000" baseline="-25000" dirty="0">
                <a:effectLst/>
                <a:cs typeface="Arial" panose="020B0604020202020204" pitchFamily="34" charset="0"/>
              </a:rPr>
              <a:t>4</a:t>
            </a:r>
            <a:endParaRPr lang="en-US" sz="2000" dirty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en-US" sz="2000" dirty="0">
                <a:effectLst/>
                <a:cs typeface="Arial" panose="020B0604020202020204" pitchFamily="34" charset="0"/>
              </a:rPr>
              <a:t>x</a:t>
            </a:r>
            <a:r>
              <a:rPr lang="en-US" sz="2000" baseline="-25000" dirty="0">
                <a:effectLst/>
                <a:cs typeface="Arial" panose="020B0604020202020204" pitchFamily="34" charset="0"/>
              </a:rPr>
              <a:t>l</a:t>
            </a:r>
            <a:r>
              <a:rPr lang="en-US" sz="2000" dirty="0">
                <a:effectLst/>
                <a:cs typeface="Arial" panose="020B0604020202020204" pitchFamily="34" charset="0"/>
              </a:rPr>
              <a:t>, x</a:t>
            </a:r>
            <a:r>
              <a:rPr lang="en-US" sz="2000" baseline="-25000" dirty="0">
                <a:effectLst/>
                <a:cs typeface="Arial" panose="020B0604020202020204" pitchFamily="34" charset="0"/>
              </a:rPr>
              <a:t>2</a:t>
            </a:r>
            <a:r>
              <a:rPr lang="en-US" sz="2000" dirty="0">
                <a:effectLst/>
                <a:cs typeface="Arial" panose="020B0604020202020204" pitchFamily="34" charset="0"/>
              </a:rPr>
              <a:t>, x</a:t>
            </a:r>
            <a:r>
              <a:rPr lang="en-US" sz="2000" baseline="-25000" dirty="0">
                <a:effectLst/>
                <a:cs typeface="Arial" panose="020B0604020202020204" pitchFamily="34" charset="0"/>
              </a:rPr>
              <a:t>3</a:t>
            </a:r>
            <a:r>
              <a:rPr lang="en-US" sz="2000" dirty="0">
                <a:effectLst/>
                <a:cs typeface="Arial" panose="020B0604020202020204" pitchFamily="34" charset="0"/>
              </a:rPr>
              <a:t>, x</a:t>
            </a:r>
            <a:r>
              <a:rPr lang="en-US" sz="2000" baseline="-25000" dirty="0">
                <a:effectLst/>
                <a:cs typeface="Arial" panose="020B0604020202020204" pitchFamily="34" charset="0"/>
              </a:rPr>
              <a:t>4</a:t>
            </a:r>
            <a:r>
              <a:rPr lang="en-US" sz="2000" dirty="0">
                <a:effectLst/>
                <a:cs typeface="Arial" panose="020B0604020202020204" pitchFamily="34" charset="0"/>
              </a:rPr>
              <a:t> -,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svarljivi</a:t>
            </a:r>
            <a:r>
              <a:rPr lang="en-US" sz="2000" dirty="0">
                <a:effectLst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proteini</a:t>
            </a:r>
            <a:r>
              <a:rPr lang="en-US" sz="2000" dirty="0">
                <a:effectLst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masti</a:t>
            </a:r>
            <a:r>
              <a:rPr lang="en-US" sz="2000" dirty="0">
                <a:effectLst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cs typeface="Arial" panose="020B0604020202020204" pitchFamily="34" charset="0"/>
              </a:rPr>
              <a:t>celuloza</a:t>
            </a:r>
            <a:r>
              <a:rPr lang="en-US" sz="2000" dirty="0">
                <a:effectLst/>
                <a:cs typeface="Arial" panose="020B0604020202020204" pitchFamily="34" charset="0"/>
              </a:rPr>
              <a:t> i BEM</a:t>
            </a:r>
            <a:endParaRPr lang="en-US" sz="2000" dirty="0">
              <a:effectLst/>
            </a:endParaRPr>
          </a:p>
          <a:p>
            <a:pPr algn="just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20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Primer: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izračunavanje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ukupno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svarljivih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sastojaka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zrna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stočnog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ječma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(red. br. 129)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goveda</a:t>
            </a:r>
            <a:endParaRPr lang="en-US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04D6EC-A2CD-F335-E372-CD0C19F6A6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221154"/>
              </p:ext>
            </p:extLst>
          </p:nvPr>
        </p:nvGraphicFramePr>
        <p:xfrm>
          <a:off x="596899" y="2767565"/>
          <a:ext cx="10998202" cy="241249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180746">
                  <a:extLst>
                    <a:ext uri="{9D8B030D-6E8A-4147-A177-3AD203B41FA5}">
                      <a16:colId xmlns:a16="http://schemas.microsoft.com/office/drawing/2014/main" val="1997137938"/>
                    </a:ext>
                  </a:extLst>
                </a:gridCol>
                <a:gridCol w="1227611">
                  <a:extLst>
                    <a:ext uri="{9D8B030D-6E8A-4147-A177-3AD203B41FA5}">
                      <a16:colId xmlns:a16="http://schemas.microsoft.com/office/drawing/2014/main" val="261893471"/>
                    </a:ext>
                  </a:extLst>
                </a:gridCol>
                <a:gridCol w="379484">
                  <a:extLst>
                    <a:ext uri="{9D8B030D-6E8A-4147-A177-3AD203B41FA5}">
                      <a16:colId xmlns:a16="http://schemas.microsoft.com/office/drawing/2014/main" val="1682412792"/>
                    </a:ext>
                  </a:extLst>
                </a:gridCol>
                <a:gridCol w="1421925">
                  <a:extLst>
                    <a:ext uri="{9D8B030D-6E8A-4147-A177-3AD203B41FA5}">
                      <a16:colId xmlns:a16="http://schemas.microsoft.com/office/drawing/2014/main" val="2033785020"/>
                    </a:ext>
                  </a:extLst>
                </a:gridCol>
                <a:gridCol w="477785">
                  <a:extLst>
                    <a:ext uri="{9D8B030D-6E8A-4147-A177-3AD203B41FA5}">
                      <a16:colId xmlns:a16="http://schemas.microsoft.com/office/drawing/2014/main" val="2601150669"/>
                    </a:ext>
                  </a:extLst>
                </a:gridCol>
                <a:gridCol w="1608239">
                  <a:extLst>
                    <a:ext uri="{9D8B030D-6E8A-4147-A177-3AD203B41FA5}">
                      <a16:colId xmlns:a16="http://schemas.microsoft.com/office/drawing/2014/main" val="2066313684"/>
                    </a:ext>
                  </a:extLst>
                </a:gridCol>
                <a:gridCol w="720107">
                  <a:extLst>
                    <a:ext uri="{9D8B030D-6E8A-4147-A177-3AD203B41FA5}">
                      <a16:colId xmlns:a16="http://schemas.microsoft.com/office/drawing/2014/main" val="306676242"/>
                    </a:ext>
                  </a:extLst>
                </a:gridCol>
                <a:gridCol w="1645959">
                  <a:extLst>
                    <a:ext uri="{9D8B030D-6E8A-4147-A177-3AD203B41FA5}">
                      <a16:colId xmlns:a16="http://schemas.microsoft.com/office/drawing/2014/main" val="3245428065"/>
                    </a:ext>
                  </a:extLst>
                </a:gridCol>
                <a:gridCol w="720107">
                  <a:extLst>
                    <a:ext uri="{9D8B030D-6E8A-4147-A177-3AD203B41FA5}">
                      <a16:colId xmlns:a16="http://schemas.microsoft.com/office/drawing/2014/main" val="2249596236"/>
                    </a:ext>
                  </a:extLst>
                </a:gridCol>
                <a:gridCol w="1616239">
                  <a:extLst>
                    <a:ext uri="{9D8B030D-6E8A-4147-A177-3AD203B41FA5}">
                      <a16:colId xmlns:a16="http://schemas.microsoft.com/office/drawing/2014/main" val="3858556166"/>
                    </a:ext>
                  </a:extLst>
                </a:gridCol>
              </a:tblGrid>
              <a:tr h="3581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RS" sz="1800" dirty="0">
                          <a:effectLst/>
                        </a:rPr>
                        <a:t> 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effectLst/>
                        </a:rPr>
                        <a:t>Sirove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hranljive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materije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×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effectLst/>
                        </a:rPr>
                        <a:t>Koeficijent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svarljivosti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=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effectLst/>
                        </a:rPr>
                        <a:t>Svarljive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hranljive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materije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×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Energija sagorevanja, kJ/g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=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USS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1513196"/>
                  </a:ext>
                </a:extLst>
              </a:tr>
              <a:tr h="368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Proteini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11,1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0,80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8,88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1,00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8,9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0495646"/>
                  </a:ext>
                </a:extLst>
              </a:tr>
              <a:tr h="908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Mast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1,8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0,80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1,44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2,25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3,2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74218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Celuloza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5,4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0,55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2,97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1,00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3,0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4529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BEM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65,9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0,92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60,63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1,00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60,6</a:t>
                      </a:r>
                      <a:endParaRPr lang="e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7597445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effectLst/>
                        </a:rPr>
                        <a:t>Ukupno</a:t>
                      </a:r>
                      <a:r>
                        <a:rPr lang="en-US" sz="1800" dirty="0">
                          <a:effectLst/>
                        </a:rPr>
                        <a:t> (× 10 : 1000)                                                                                                                                                     0,757 kg</a:t>
                      </a:r>
                      <a:endParaRPr lang="e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667366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76BF40B-7306-FA0C-022F-5EB0E51144A1}"/>
              </a:ext>
            </a:extLst>
          </p:cNvPr>
          <p:cNvSpPr txBox="1"/>
          <p:nvPr/>
        </p:nvSpPr>
        <p:spPr>
          <a:xfrm>
            <a:off x="254000" y="5424544"/>
            <a:ext cx="11684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Upotreba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USS je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znatno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prihvatljivija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za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primenu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kod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nepreživara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međusobno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poređenje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koncentrovanih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hraniva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nego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za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primenu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kod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preživara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kompariranje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kabastih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hraniva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Razlog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je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postojanje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većih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gubitaka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kod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preživara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gasovima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urinom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nego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kod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nepreživara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kao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zbog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širokih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granica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kojima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kreće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svarljivost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organske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materije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kabastih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hraniva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RS" sz="2000" dirty="0">
                <a:effectLst/>
              </a:rPr>
              <a:t> </a:t>
            </a:r>
            <a:endParaRPr lang="en-RS" sz="2000" dirty="0"/>
          </a:p>
        </p:txBody>
      </p:sp>
    </p:spTree>
    <p:extLst>
      <p:ext uri="{BB962C8B-B14F-4D97-AF65-F5344CB8AC3E}">
        <p14:creationId xmlns:p14="http://schemas.microsoft.com/office/powerpoint/2010/main" val="1599857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3183</Words>
  <Application>Microsoft Office PowerPoint</Application>
  <PresentationFormat>Widescreen</PresentationFormat>
  <Paragraphs>544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Palatino Linotype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Branko Petrujkic</dc:creator>
  <cp:lastModifiedBy>HP</cp:lastModifiedBy>
  <cp:revision>4</cp:revision>
  <dcterms:created xsi:type="dcterms:W3CDTF">2023-10-20T11:02:07Z</dcterms:created>
  <dcterms:modified xsi:type="dcterms:W3CDTF">2024-10-17T09:53:24Z</dcterms:modified>
</cp:coreProperties>
</file>